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notesMasterIdLst>
    <p:notesMasterId r:id="rId36"/>
  </p:notesMasterIdLst>
  <p:handoutMasterIdLst>
    <p:handoutMasterId r:id="rId37"/>
  </p:handoutMasterIdLst>
  <p:sldIdLst>
    <p:sldId id="256" r:id="rId2"/>
    <p:sldId id="265" r:id="rId3"/>
    <p:sldId id="419" r:id="rId4"/>
    <p:sldId id="427" r:id="rId5"/>
    <p:sldId id="429" r:id="rId6"/>
    <p:sldId id="424" r:id="rId7"/>
    <p:sldId id="426" r:id="rId8"/>
    <p:sldId id="373" r:id="rId9"/>
    <p:sldId id="420" r:id="rId10"/>
    <p:sldId id="377" r:id="rId11"/>
    <p:sldId id="421" r:id="rId12"/>
    <p:sldId id="338" r:id="rId13"/>
    <p:sldId id="403" r:id="rId14"/>
    <p:sldId id="339" r:id="rId15"/>
    <p:sldId id="406" r:id="rId16"/>
    <p:sldId id="422" r:id="rId17"/>
    <p:sldId id="385" r:id="rId18"/>
    <p:sldId id="410" r:id="rId19"/>
    <p:sldId id="369" r:id="rId20"/>
    <p:sldId id="370" r:id="rId21"/>
    <p:sldId id="371" r:id="rId22"/>
    <p:sldId id="372" r:id="rId23"/>
    <p:sldId id="423" r:id="rId24"/>
    <p:sldId id="431" r:id="rId25"/>
    <p:sldId id="430" r:id="rId26"/>
    <p:sldId id="433" r:id="rId27"/>
    <p:sldId id="404" r:id="rId28"/>
    <p:sldId id="432" r:id="rId29"/>
    <p:sldId id="428" r:id="rId30"/>
    <p:sldId id="407" r:id="rId31"/>
    <p:sldId id="412" r:id="rId32"/>
    <p:sldId id="394" r:id="rId33"/>
    <p:sldId id="395" r:id="rId34"/>
    <p:sldId id="396" r:id="rId3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31"/>
    <p:restoredTop sz="92271" autoAdjust="0"/>
  </p:normalViewPr>
  <p:slideViewPr>
    <p:cSldViewPr snapToGrid="0" snapToObjects="1">
      <p:cViewPr varScale="1">
        <p:scale>
          <a:sx n="79" d="100"/>
          <a:sy n="79" d="100"/>
        </p:scale>
        <p:origin x="1277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0585D0-AB31-A14A-A38C-110F6497F9D5}" type="doc">
      <dgm:prSet loTypeId="urn:microsoft.com/office/officeart/2005/8/layout/hierarchy1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nl-NL"/>
        </a:p>
      </dgm:t>
    </dgm:pt>
    <dgm:pt modelId="{FFC907B2-AC03-1944-A860-0FF16FDA9F66}">
      <dgm:prSet phldrT="[Tekst]"/>
      <dgm:spPr/>
      <dgm:t>
        <a:bodyPr/>
        <a:lstStyle/>
        <a:p>
          <a:r>
            <a:rPr lang="nl-NL" dirty="0"/>
            <a:t>Intrinsieke Motivatie</a:t>
          </a:r>
        </a:p>
      </dgm:t>
    </dgm:pt>
    <dgm:pt modelId="{A383D08D-D241-D948-89BF-C50B03AA3F3F}" type="parTrans" cxnId="{85CC840E-D2AB-7240-8726-5AB32286CE30}">
      <dgm:prSet/>
      <dgm:spPr/>
      <dgm:t>
        <a:bodyPr/>
        <a:lstStyle/>
        <a:p>
          <a:endParaRPr lang="nl-NL"/>
        </a:p>
      </dgm:t>
    </dgm:pt>
    <dgm:pt modelId="{4ADAD0C6-C22B-B74A-B57B-987343867476}" type="sibTrans" cxnId="{85CC840E-D2AB-7240-8726-5AB32286CE30}">
      <dgm:prSet/>
      <dgm:spPr/>
      <dgm:t>
        <a:bodyPr/>
        <a:lstStyle/>
        <a:p>
          <a:endParaRPr lang="nl-NL"/>
        </a:p>
      </dgm:t>
    </dgm:pt>
    <dgm:pt modelId="{D3692377-A692-9A4F-A3ED-85841581FE8F}">
      <dgm:prSet phldrT="[Tekst]"/>
      <dgm:spPr/>
      <dgm:t>
        <a:bodyPr/>
        <a:lstStyle/>
        <a:p>
          <a:r>
            <a:rPr lang="nl-NL" dirty="0"/>
            <a:t>Competentie</a:t>
          </a:r>
        </a:p>
      </dgm:t>
    </dgm:pt>
    <dgm:pt modelId="{0F51A884-6660-A24B-B497-F8B871336FEC}" type="parTrans" cxnId="{F2022B9C-ABF7-9541-B196-DE55C2DFBE49}">
      <dgm:prSet/>
      <dgm:spPr/>
      <dgm:t>
        <a:bodyPr/>
        <a:lstStyle/>
        <a:p>
          <a:endParaRPr lang="nl-NL"/>
        </a:p>
      </dgm:t>
    </dgm:pt>
    <dgm:pt modelId="{99D0F5A5-5C8B-4845-9F60-58BBC1D23F9D}" type="sibTrans" cxnId="{F2022B9C-ABF7-9541-B196-DE55C2DFBE49}">
      <dgm:prSet/>
      <dgm:spPr/>
      <dgm:t>
        <a:bodyPr/>
        <a:lstStyle/>
        <a:p>
          <a:endParaRPr lang="nl-NL"/>
        </a:p>
      </dgm:t>
    </dgm:pt>
    <dgm:pt modelId="{1BAB9466-19EA-C74C-90CE-CD4DB265B768}">
      <dgm:prSet phldrT="[Tekst]"/>
      <dgm:spPr/>
      <dgm:t>
        <a:bodyPr/>
        <a:lstStyle/>
        <a:p>
          <a:r>
            <a:rPr lang="nl-NL" dirty="0"/>
            <a:t>Autonomie</a:t>
          </a:r>
        </a:p>
      </dgm:t>
    </dgm:pt>
    <dgm:pt modelId="{A64BCF75-5CA8-CE4F-918A-3D8BA85EE71F}" type="parTrans" cxnId="{A628D140-8242-A145-81B0-AABC9AF3B361}">
      <dgm:prSet/>
      <dgm:spPr/>
      <dgm:t>
        <a:bodyPr/>
        <a:lstStyle/>
        <a:p>
          <a:endParaRPr lang="nl-NL"/>
        </a:p>
      </dgm:t>
    </dgm:pt>
    <dgm:pt modelId="{EED7E54F-B7AD-2346-B027-30B42FF9C356}" type="sibTrans" cxnId="{A628D140-8242-A145-81B0-AABC9AF3B361}">
      <dgm:prSet/>
      <dgm:spPr/>
      <dgm:t>
        <a:bodyPr/>
        <a:lstStyle/>
        <a:p>
          <a:endParaRPr lang="nl-NL"/>
        </a:p>
      </dgm:t>
    </dgm:pt>
    <dgm:pt modelId="{DE049A48-AAD5-CE40-8DF4-9914C3A78649}">
      <dgm:prSet phldrT="[Tekst]"/>
      <dgm:spPr/>
      <dgm:t>
        <a:bodyPr/>
        <a:lstStyle/>
        <a:p>
          <a:r>
            <a:rPr lang="nl-NL" dirty="0"/>
            <a:t>Verbondenheid</a:t>
          </a:r>
        </a:p>
      </dgm:t>
    </dgm:pt>
    <dgm:pt modelId="{32A376FC-7DD9-F043-B679-E9CF3C084872}" type="parTrans" cxnId="{72D967ED-8A09-EF46-95AF-3B11690A94C3}">
      <dgm:prSet/>
      <dgm:spPr/>
      <dgm:t>
        <a:bodyPr/>
        <a:lstStyle/>
        <a:p>
          <a:endParaRPr lang="nl-NL"/>
        </a:p>
      </dgm:t>
    </dgm:pt>
    <dgm:pt modelId="{2D86BB11-9544-F147-880C-84164B6EC23D}" type="sibTrans" cxnId="{72D967ED-8A09-EF46-95AF-3B11690A94C3}">
      <dgm:prSet/>
      <dgm:spPr/>
      <dgm:t>
        <a:bodyPr/>
        <a:lstStyle/>
        <a:p>
          <a:endParaRPr lang="nl-NL"/>
        </a:p>
      </dgm:t>
    </dgm:pt>
    <dgm:pt modelId="{5CDCA2BC-956A-7C46-9515-F75BEF253AA4}">
      <dgm:prSet phldrT="[Tekst]"/>
      <dgm:spPr/>
      <dgm:t>
        <a:bodyPr/>
        <a:lstStyle/>
        <a:p>
          <a:r>
            <a:rPr lang="nl-NL" dirty="0"/>
            <a:t>Snelle feedback</a:t>
          </a:r>
        </a:p>
      </dgm:t>
    </dgm:pt>
    <dgm:pt modelId="{EA6B238F-B0F8-4E4C-B938-E6D8AE5A0D52}" type="parTrans" cxnId="{A97457FE-1611-044D-89F5-5FF8310D4D6D}">
      <dgm:prSet/>
      <dgm:spPr/>
      <dgm:t>
        <a:bodyPr/>
        <a:lstStyle/>
        <a:p>
          <a:endParaRPr lang="nl-NL"/>
        </a:p>
      </dgm:t>
    </dgm:pt>
    <dgm:pt modelId="{6E04121C-6C3F-D34A-A94F-17B9C6299260}" type="sibTrans" cxnId="{A97457FE-1611-044D-89F5-5FF8310D4D6D}">
      <dgm:prSet/>
      <dgm:spPr/>
      <dgm:t>
        <a:bodyPr/>
        <a:lstStyle/>
        <a:p>
          <a:endParaRPr lang="nl-NL"/>
        </a:p>
      </dgm:t>
    </dgm:pt>
    <dgm:pt modelId="{C038C70D-159F-D84E-81EF-A90181749AE4}">
      <dgm:prSet phldrT="[Tekst]"/>
      <dgm:spPr/>
      <dgm:t>
        <a:bodyPr/>
        <a:lstStyle/>
        <a:p>
          <a:r>
            <a:rPr lang="nl-NL" dirty="0"/>
            <a:t>Keuzevrijheid</a:t>
          </a:r>
        </a:p>
      </dgm:t>
    </dgm:pt>
    <dgm:pt modelId="{7928B438-BA04-EF44-BF0E-748896B8E9DB}" type="parTrans" cxnId="{146D8EDC-7B79-4D47-A085-9026C70766DF}">
      <dgm:prSet/>
      <dgm:spPr/>
      <dgm:t>
        <a:bodyPr/>
        <a:lstStyle/>
        <a:p>
          <a:endParaRPr lang="nl-NL"/>
        </a:p>
      </dgm:t>
    </dgm:pt>
    <dgm:pt modelId="{3B4573A1-43D7-D949-9CD4-DE5D9747DF77}" type="sibTrans" cxnId="{146D8EDC-7B79-4D47-A085-9026C70766DF}">
      <dgm:prSet/>
      <dgm:spPr/>
      <dgm:t>
        <a:bodyPr/>
        <a:lstStyle/>
        <a:p>
          <a:endParaRPr lang="nl-NL"/>
        </a:p>
      </dgm:t>
    </dgm:pt>
    <dgm:pt modelId="{7CB320D3-B70F-7B4A-8F51-676215F7527F}">
      <dgm:prSet phldrT="[Tekst]"/>
      <dgm:spPr/>
      <dgm:t>
        <a:bodyPr/>
        <a:lstStyle/>
        <a:p>
          <a:r>
            <a:rPr lang="nl-NL" dirty="0"/>
            <a:t>Samenwerken</a:t>
          </a:r>
        </a:p>
      </dgm:t>
    </dgm:pt>
    <dgm:pt modelId="{9EA7A434-66B0-6847-8260-0B6DEF528302}" type="parTrans" cxnId="{8BCBCE4B-767D-6846-8690-F12F3090DB92}">
      <dgm:prSet/>
      <dgm:spPr/>
      <dgm:t>
        <a:bodyPr/>
        <a:lstStyle/>
        <a:p>
          <a:endParaRPr lang="nl-NL"/>
        </a:p>
      </dgm:t>
    </dgm:pt>
    <dgm:pt modelId="{2CBBDC26-BBEC-004F-9B68-705859887798}" type="sibTrans" cxnId="{8BCBCE4B-767D-6846-8690-F12F3090DB92}">
      <dgm:prSet/>
      <dgm:spPr/>
      <dgm:t>
        <a:bodyPr/>
        <a:lstStyle/>
        <a:p>
          <a:endParaRPr lang="nl-NL"/>
        </a:p>
      </dgm:t>
    </dgm:pt>
    <dgm:pt modelId="{180CA58C-842B-704C-8B24-C58D07924AD8}" type="pres">
      <dgm:prSet presAssocID="{5A0585D0-AB31-A14A-A38C-110F6497F9D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2947411-95AA-3749-BC4D-3557FCFCAB35}" type="pres">
      <dgm:prSet presAssocID="{FFC907B2-AC03-1944-A860-0FF16FDA9F66}" presName="hierRoot1" presStyleCnt="0"/>
      <dgm:spPr/>
    </dgm:pt>
    <dgm:pt modelId="{FFCAF41A-7785-D04F-B6F7-7DF3193A2201}" type="pres">
      <dgm:prSet presAssocID="{FFC907B2-AC03-1944-A860-0FF16FDA9F66}" presName="composite" presStyleCnt="0"/>
      <dgm:spPr/>
    </dgm:pt>
    <dgm:pt modelId="{EEB15E49-DC14-984A-A415-88B432D471EC}" type="pres">
      <dgm:prSet presAssocID="{FFC907B2-AC03-1944-A860-0FF16FDA9F66}" presName="background" presStyleLbl="node0" presStyleIdx="0" presStyleCnt="1"/>
      <dgm:spPr/>
    </dgm:pt>
    <dgm:pt modelId="{931FBC52-D816-8749-BEBB-FB69D58F9F14}" type="pres">
      <dgm:prSet presAssocID="{FFC907B2-AC03-1944-A860-0FF16FDA9F66}" presName="text" presStyleLbl="fgAcc0" presStyleIdx="0" presStyleCnt="1">
        <dgm:presLayoutVars>
          <dgm:chPref val="3"/>
        </dgm:presLayoutVars>
      </dgm:prSet>
      <dgm:spPr/>
    </dgm:pt>
    <dgm:pt modelId="{A134788E-3C24-AF41-9B73-2B35820CAA35}" type="pres">
      <dgm:prSet presAssocID="{FFC907B2-AC03-1944-A860-0FF16FDA9F66}" presName="hierChild2" presStyleCnt="0"/>
      <dgm:spPr/>
    </dgm:pt>
    <dgm:pt modelId="{0115ED2A-E0A2-624C-88C0-168B5377568B}" type="pres">
      <dgm:prSet presAssocID="{0F51A884-6660-A24B-B497-F8B871336FEC}" presName="Name10" presStyleLbl="parChTrans1D2" presStyleIdx="0" presStyleCnt="3"/>
      <dgm:spPr/>
    </dgm:pt>
    <dgm:pt modelId="{4D06F273-50EE-074D-97CA-ABAA4F8BBCB2}" type="pres">
      <dgm:prSet presAssocID="{D3692377-A692-9A4F-A3ED-85841581FE8F}" presName="hierRoot2" presStyleCnt="0"/>
      <dgm:spPr/>
    </dgm:pt>
    <dgm:pt modelId="{9692F3BC-4B71-FC42-A678-13F7E5175CC7}" type="pres">
      <dgm:prSet presAssocID="{D3692377-A692-9A4F-A3ED-85841581FE8F}" presName="composite2" presStyleCnt="0"/>
      <dgm:spPr/>
    </dgm:pt>
    <dgm:pt modelId="{0F10A2EA-EF8C-4348-9F10-420C1D8B215C}" type="pres">
      <dgm:prSet presAssocID="{D3692377-A692-9A4F-A3ED-85841581FE8F}" presName="background2" presStyleLbl="node2" presStyleIdx="0" presStyleCnt="3"/>
      <dgm:spPr/>
    </dgm:pt>
    <dgm:pt modelId="{BD21E202-70E8-8349-952B-2741F7813BCA}" type="pres">
      <dgm:prSet presAssocID="{D3692377-A692-9A4F-A3ED-85841581FE8F}" presName="text2" presStyleLbl="fgAcc2" presStyleIdx="0" presStyleCnt="3">
        <dgm:presLayoutVars>
          <dgm:chPref val="3"/>
        </dgm:presLayoutVars>
      </dgm:prSet>
      <dgm:spPr/>
    </dgm:pt>
    <dgm:pt modelId="{08FA09D0-7237-E140-BEDB-69CB97DADC9C}" type="pres">
      <dgm:prSet presAssocID="{D3692377-A692-9A4F-A3ED-85841581FE8F}" presName="hierChild3" presStyleCnt="0"/>
      <dgm:spPr/>
    </dgm:pt>
    <dgm:pt modelId="{12662CBE-DDC9-5349-81F0-6FC07579883E}" type="pres">
      <dgm:prSet presAssocID="{EA6B238F-B0F8-4E4C-B938-E6D8AE5A0D52}" presName="Name17" presStyleLbl="parChTrans1D3" presStyleIdx="0" presStyleCnt="3"/>
      <dgm:spPr/>
    </dgm:pt>
    <dgm:pt modelId="{9589A08A-B6D7-A643-8B63-301DC01D3E9F}" type="pres">
      <dgm:prSet presAssocID="{5CDCA2BC-956A-7C46-9515-F75BEF253AA4}" presName="hierRoot3" presStyleCnt="0"/>
      <dgm:spPr/>
    </dgm:pt>
    <dgm:pt modelId="{47BF4156-51D7-C442-8FF6-065FD025D493}" type="pres">
      <dgm:prSet presAssocID="{5CDCA2BC-956A-7C46-9515-F75BEF253AA4}" presName="composite3" presStyleCnt="0"/>
      <dgm:spPr/>
    </dgm:pt>
    <dgm:pt modelId="{47CBFE2D-87B5-BC4C-99C2-50C9DBD357A7}" type="pres">
      <dgm:prSet presAssocID="{5CDCA2BC-956A-7C46-9515-F75BEF253AA4}" presName="background3" presStyleLbl="node3" presStyleIdx="0" presStyleCnt="3"/>
      <dgm:spPr/>
    </dgm:pt>
    <dgm:pt modelId="{00009DE0-413C-4842-A213-DC149421BC48}" type="pres">
      <dgm:prSet presAssocID="{5CDCA2BC-956A-7C46-9515-F75BEF253AA4}" presName="text3" presStyleLbl="fgAcc3" presStyleIdx="0" presStyleCnt="3">
        <dgm:presLayoutVars>
          <dgm:chPref val="3"/>
        </dgm:presLayoutVars>
      </dgm:prSet>
      <dgm:spPr/>
    </dgm:pt>
    <dgm:pt modelId="{6DCBEE0F-E1CD-094D-97E1-6ABA6817E6B2}" type="pres">
      <dgm:prSet presAssocID="{5CDCA2BC-956A-7C46-9515-F75BEF253AA4}" presName="hierChild4" presStyleCnt="0"/>
      <dgm:spPr/>
    </dgm:pt>
    <dgm:pt modelId="{54DEFD31-1694-D443-B7CD-D67CDE03A239}" type="pres">
      <dgm:prSet presAssocID="{A64BCF75-5CA8-CE4F-918A-3D8BA85EE71F}" presName="Name10" presStyleLbl="parChTrans1D2" presStyleIdx="1" presStyleCnt="3"/>
      <dgm:spPr/>
    </dgm:pt>
    <dgm:pt modelId="{04702672-2C98-0142-BC13-799DC4779BDB}" type="pres">
      <dgm:prSet presAssocID="{1BAB9466-19EA-C74C-90CE-CD4DB265B768}" presName="hierRoot2" presStyleCnt="0"/>
      <dgm:spPr/>
    </dgm:pt>
    <dgm:pt modelId="{0C7EC9D6-9561-7F41-BE7B-E91259D9B22D}" type="pres">
      <dgm:prSet presAssocID="{1BAB9466-19EA-C74C-90CE-CD4DB265B768}" presName="composite2" presStyleCnt="0"/>
      <dgm:spPr/>
    </dgm:pt>
    <dgm:pt modelId="{231000FA-63A1-0B49-85FF-B368110565B4}" type="pres">
      <dgm:prSet presAssocID="{1BAB9466-19EA-C74C-90CE-CD4DB265B768}" presName="background2" presStyleLbl="node2" presStyleIdx="1" presStyleCnt="3"/>
      <dgm:spPr/>
    </dgm:pt>
    <dgm:pt modelId="{2542BC9F-D120-414C-A5F6-0E2F299B4479}" type="pres">
      <dgm:prSet presAssocID="{1BAB9466-19EA-C74C-90CE-CD4DB265B768}" presName="text2" presStyleLbl="fgAcc2" presStyleIdx="1" presStyleCnt="3">
        <dgm:presLayoutVars>
          <dgm:chPref val="3"/>
        </dgm:presLayoutVars>
      </dgm:prSet>
      <dgm:spPr/>
    </dgm:pt>
    <dgm:pt modelId="{826E680E-914D-6E4C-9DA5-CB610F1D2216}" type="pres">
      <dgm:prSet presAssocID="{1BAB9466-19EA-C74C-90CE-CD4DB265B768}" presName="hierChild3" presStyleCnt="0"/>
      <dgm:spPr/>
    </dgm:pt>
    <dgm:pt modelId="{CB5C7ED3-97E4-5C49-B9CB-23706FA65B18}" type="pres">
      <dgm:prSet presAssocID="{7928B438-BA04-EF44-BF0E-748896B8E9DB}" presName="Name17" presStyleLbl="parChTrans1D3" presStyleIdx="1" presStyleCnt="3"/>
      <dgm:spPr/>
    </dgm:pt>
    <dgm:pt modelId="{8EDBCA28-B0C8-6143-A0E7-20949A8ECDE7}" type="pres">
      <dgm:prSet presAssocID="{C038C70D-159F-D84E-81EF-A90181749AE4}" presName="hierRoot3" presStyleCnt="0"/>
      <dgm:spPr/>
    </dgm:pt>
    <dgm:pt modelId="{C0F01AF6-BFFD-CE4F-92BA-9F8D25E49017}" type="pres">
      <dgm:prSet presAssocID="{C038C70D-159F-D84E-81EF-A90181749AE4}" presName="composite3" presStyleCnt="0"/>
      <dgm:spPr/>
    </dgm:pt>
    <dgm:pt modelId="{F4F56CB6-775F-AE4A-AA49-5291AD825969}" type="pres">
      <dgm:prSet presAssocID="{C038C70D-159F-D84E-81EF-A90181749AE4}" presName="background3" presStyleLbl="node3" presStyleIdx="1" presStyleCnt="3"/>
      <dgm:spPr/>
    </dgm:pt>
    <dgm:pt modelId="{4A338DAF-0C94-DC47-8893-B9378CF25313}" type="pres">
      <dgm:prSet presAssocID="{C038C70D-159F-D84E-81EF-A90181749AE4}" presName="text3" presStyleLbl="fgAcc3" presStyleIdx="1" presStyleCnt="3">
        <dgm:presLayoutVars>
          <dgm:chPref val="3"/>
        </dgm:presLayoutVars>
      </dgm:prSet>
      <dgm:spPr/>
    </dgm:pt>
    <dgm:pt modelId="{67B0D744-B7BE-7744-B41C-D2F0C3741640}" type="pres">
      <dgm:prSet presAssocID="{C038C70D-159F-D84E-81EF-A90181749AE4}" presName="hierChild4" presStyleCnt="0"/>
      <dgm:spPr/>
    </dgm:pt>
    <dgm:pt modelId="{C90A5091-28AB-C74D-A495-95103EA979D4}" type="pres">
      <dgm:prSet presAssocID="{32A376FC-7DD9-F043-B679-E9CF3C084872}" presName="Name10" presStyleLbl="parChTrans1D2" presStyleIdx="2" presStyleCnt="3"/>
      <dgm:spPr/>
    </dgm:pt>
    <dgm:pt modelId="{CC0CF81E-5E86-3941-A272-F10D5A9C4B5C}" type="pres">
      <dgm:prSet presAssocID="{DE049A48-AAD5-CE40-8DF4-9914C3A78649}" presName="hierRoot2" presStyleCnt="0"/>
      <dgm:spPr/>
    </dgm:pt>
    <dgm:pt modelId="{6D534428-366D-6943-8407-9D58EB954D10}" type="pres">
      <dgm:prSet presAssocID="{DE049A48-AAD5-CE40-8DF4-9914C3A78649}" presName="composite2" presStyleCnt="0"/>
      <dgm:spPr/>
    </dgm:pt>
    <dgm:pt modelId="{09B010D6-948C-A846-BC91-DD344C2AD9EF}" type="pres">
      <dgm:prSet presAssocID="{DE049A48-AAD5-CE40-8DF4-9914C3A78649}" presName="background2" presStyleLbl="node2" presStyleIdx="2" presStyleCnt="3"/>
      <dgm:spPr/>
    </dgm:pt>
    <dgm:pt modelId="{EAB92501-38D0-0844-BFF2-FD82636C799A}" type="pres">
      <dgm:prSet presAssocID="{DE049A48-AAD5-CE40-8DF4-9914C3A78649}" presName="text2" presStyleLbl="fgAcc2" presStyleIdx="2" presStyleCnt="3">
        <dgm:presLayoutVars>
          <dgm:chPref val="3"/>
        </dgm:presLayoutVars>
      </dgm:prSet>
      <dgm:spPr/>
    </dgm:pt>
    <dgm:pt modelId="{E71A09C5-188E-7B4F-BB99-983517958385}" type="pres">
      <dgm:prSet presAssocID="{DE049A48-AAD5-CE40-8DF4-9914C3A78649}" presName="hierChild3" presStyleCnt="0"/>
      <dgm:spPr/>
    </dgm:pt>
    <dgm:pt modelId="{15DDD695-EED5-2B40-B9DE-84D5C00B754E}" type="pres">
      <dgm:prSet presAssocID="{9EA7A434-66B0-6847-8260-0B6DEF528302}" presName="Name17" presStyleLbl="parChTrans1D3" presStyleIdx="2" presStyleCnt="3"/>
      <dgm:spPr/>
    </dgm:pt>
    <dgm:pt modelId="{207CD208-3511-E443-9B8D-38B37D450102}" type="pres">
      <dgm:prSet presAssocID="{7CB320D3-B70F-7B4A-8F51-676215F7527F}" presName="hierRoot3" presStyleCnt="0"/>
      <dgm:spPr/>
    </dgm:pt>
    <dgm:pt modelId="{2B6B2C0E-1FC8-1A42-B0E2-71785B3D6178}" type="pres">
      <dgm:prSet presAssocID="{7CB320D3-B70F-7B4A-8F51-676215F7527F}" presName="composite3" presStyleCnt="0"/>
      <dgm:spPr/>
    </dgm:pt>
    <dgm:pt modelId="{42E42894-075B-4241-AB8D-5CD7D419F265}" type="pres">
      <dgm:prSet presAssocID="{7CB320D3-B70F-7B4A-8F51-676215F7527F}" presName="background3" presStyleLbl="node3" presStyleIdx="2" presStyleCnt="3"/>
      <dgm:spPr/>
    </dgm:pt>
    <dgm:pt modelId="{0BEA2CE1-71B5-CA44-BC1E-A5DDE52F3A82}" type="pres">
      <dgm:prSet presAssocID="{7CB320D3-B70F-7B4A-8F51-676215F7527F}" presName="text3" presStyleLbl="fgAcc3" presStyleIdx="2" presStyleCnt="3">
        <dgm:presLayoutVars>
          <dgm:chPref val="3"/>
        </dgm:presLayoutVars>
      </dgm:prSet>
      <dgm:spPr/>
    </dgm:pt>
    <dgm:pt modelId="{02CADE9E-E28D-494F-A1DA-200734CAD574}" type="pres">
      <dgm:prSet presAssocID="{7CB320D3-B70F-7B4A-8F51-676215F7527F}" presName="hierChild4" presStyleCnt="0"/>
      <dgm:spPr/>
    </dgm:pt>
  </dgm:ptLst>
  <dgm:cxnLst>
    <dgm:cxn modelId="{85CC840E-D2AB-7240-8726-5AB32286CE30}" srcId="{5A0585D0-AB31-A14A-A38C-110F6497F9D5}" destId="{FFC907B2-AC03-1944-A860-0FF16FDA9F66}" srcOrd="0" destOrd="0" parTransId="{A383D08D-D241-D948-89BF-C50B03AA3F3F}" sibTransId="{4ADAD0C6-C22B-B74A-B57B-987343867476}"/>
    <dgm:cxn modelId="{CE8A1022-FFCF-4131-A8B0-3A2B1C7BF58C}" type="presOf" srcId="{C038C70D-159F-D84E-81EF-A90181749AE4}" destId="{4A338DAF-0C94-DC47-8893-B9378CF25313}" srcOrd="0" destOrd="0" presId="urn:microsoft.com/office/officeart/2005/8/layout/hierarchy1"/>
    <dgm:cxn modelId="{5D552F2D-B3EF-47C3-8083-F575B68FED0D}" type="presOf" srcId="{DE049A48-AAD5-CE40-8DF4-9914C3A78649}" destId="{EAB92501-38D0-0844-BFF2-FD82636C799A}" srcOrd="0" destOrd="0" presId="urn:microsoft.com/office/officeart/2005/8/layout/hierarchy1"/>
    <dgm:cxn modelId="{119F5538-57E2-4BA9-8139-5AE8A0666976}" type="presOf" srcId="{5A0585D0-AB31-A14A-A38C-110F6497F9D5}" destId="{180CA58C-842B-704C-8B24-C58D07924AD8}" srcOrd="0" destOrd="0" presId="urn:microsoft.com/office/officeart/2005/8/layout/hierarchy1"/>
    <dgm:cxn modelId="{87841D3E-3EEB-4802-B439-DEC18B9B8463}" type="presOf" srcId="{5CDCA2BC-956A-7C46-9515-F75BEF253AA4}" destId="{00009DE0-413C-4842-A213-DC149421BC48}" srcOrd="0" destOrd="0" presId="urn:microsoft.com/office/officeart/2005/8/layout/hierarchy1"/>
    <dgm:cxn modelId="{A628D140-8242-A145-81B0-AABC9AF3B361}" srcId="{FFC907B2-AC03-1944-A860-0FF16FDA9F66}" destId="{1BAB9466-19EA-C74C-90CE-CD4DB265B768}" srcOrd="1" destOrd="0" parTransId="{A64BCF75-5CA8-CE4F-918A-3D8BA85EE71F}" sibTransId="{EED7E54F-B7AD-2346-B027-30B42FF9C356}"/>
    <dgm:cxn modelId="{8BCBCE4B-767D-6846-8690-F12F3090DB92}" srcId="{DE049A48-AAD5-CE40-8DF4-9914C3A78649}" destId="{7CB320D3-B70F-7B4A-8F51-676215F7527F}" srcOrd="0" destOrd="0" parTransId="{9EA7A434-66B0-6847-8260-0B6DEF528302}" sibTransId="{2CBBDC26-BBEC-004F-9B68-705859887798}"/>
    <dgm:cxn modelId="{D33EA651-D9BF-4200-B434-CCDE48C7115F}" type="presOf" srcId="{9EA7A434-66B0-6847-8260-0B6DEF528302}" destId="{15DDD695-EED5-2B40-B9DE-84D5C00B754E}" srcOrd="0" destOrd="0" presId="urn:microsoft.com/office/officeart/2005/8/layout/hierarchy1"/>
    <dgm:cxn modelId="{4CFE637D-0135-4D8B-9896-93CB3C28C4DE}" type="presOf" srcId="{A64BCF75-5CA8-CE4F-918A-3D8BA85EE71F}" destId="{54DEFD31-1694-D443-B7CD-D67CDE03A239}" srcOrd="0" destOrd="0" presId="urn:microsoft.com/office/officeart/2005/8/layout/hierarchy1"/>
    <dgm:cxn modelId="{A9AE2789-86D5-4155-B849-16B436456FD0}" type="presOf" srcId="{1BAB9466-19EA-C74C-90CE-CD4DB265B768}" destId="{2542BC9F-D120-414C-A5F6-0E2F299B4479}" srcOrd="0" destOrd="0" presId="urn:microsoft.com/office/officeart/2005/8/layout/hierarchy1"/>
    <dgm:cxn modelId="{C75A3099-1A1B-4075-8DE9-65E7AC89B9D8}" type="presOf" srcId="{7928B438-BA04-EF44-BF0E-748896B8E9DB}" destId="{CB5C7ED3-97E4-5C49-B9CB-23706FA65B18}" srcOrd="0" destOrd="0" presId="urn:microsoft.com/office/officeart/2005/8/layout/hierarchy1"/>
    <dgm:cxn modelId="{F2022B9C-ABF7-9541-B196-DE55C2DFBE49}" srcId="{FFC907B2-AC03-1944-A860-0FF16FDA9F66}" destId="{D3692377-A692-9A4F-A3ED-85841581FE8F}" srcOrd="0" destOrd="0" parTransId="{0F51A884-6660-A24B-B497-F8B871336FEC}" sibTransId="{99D0F5A5-5C8B-4845-9F60-58BBC1D23F9D}"/>
    <dgm:cxn modelId="{34B298C5-81C7-4393-8BD3-8B339D7433DF}" type="presOf" srcId="{7CB320D3-B70F-7B4A-8F51-676215F7527F}" destId="{0BEA2CE1-71B5-CA44-BC1E-A5DDE52F3A82}" srcOrd="0" destOrd="0" presId="urn:microsoft.com/office/officeart/2005/8/layout/hierarchy1"/>
    <dgm:cxn modelId="{9208C6CC-AE34-4782-B18A-BBA5BFDCA1DD}" type="presOf" srcId="{32A376FC-7DD9-F043-B679-E9CF3C084872}" destId="{C90A5091-28AB-C74D-A495-95103EA979D4}" srcOrd="0" destOrd="0" presId="urn:microsoft.com/office/officeart/2005/8/layout/hierarchy1"/>
    <dgm:cxn modelId="{FFF41BD0-9C17-42C2-9DA9-E995D66B7969}" type="presOf" srcId="{EA6B238F-B0F8-4E4C-B938-E6D8AE5A0D52}" destId="{12662CBE-DDC9-5349-81F0-6FC07579883E}" srcOrd="0" destOrd="0" presId="urn:microsoft.com/office/officeart/2005/8/layout/hierarchy1"/>
    <dgm:cxn modelId="{A2B85FD5-2DFC-47BF-9D7D-D065DCB06A03}" type="presOf" srcId="{D3692377-A692-9A4F-A3ED-85841581FE8F}" destId="{BD21E202-70E8-8349-952B-2741F7813BCA}" srcOrd="0" destOrd="0" presId="urn:microsoft.com/office/officeart/2005/8/layout/hierarchy1"/>
    <dgm:cxn modelId="{A3A73FD6-903D-4FE4-84CE-9F3C675AEC41}" type="presOf" srcId="{0F51A884-6660-A24B-B497-F8B871336FEC}" destId="{0115ED2A-E0A2-624C-88C0-168B5377568B}" srcOrd="0" destOrd="0" presId="urn:microsoft.com/office/officeart/2005/8/layout/hierarchy1"/>
    <dgm:cxn modelId="{146D8EDC-7B79-4D47-A085-9026C70766DF}" srcId="{1BAB9466-19EA-C74C-90CE-CD4DB265B768}" destId="{C038C70D-159F-D84E-81EF-A90181749AE4}" srcOrd="0" destOrd="0" parTransId="{7928B438-BA04-EF44-BF0E-748896B8E9DB}" sibTransId="{3B4573A1-43D7-D949-9CD4-DE5D9747DF77}"/>
    <dgm:cxn modelId="{72D967ED-8A09-EF46-95AF-3B11690A94C3}" srcId="{FFC907B2-AC03-1944-A860-0FF16FDA9F66}" destId="{DE049A48-AAD5-CE40-8DF4-9914C3A78649}" srcOrd="2" destOrd="0" parTransId="{32A376FC-7DD9-F043-B679-E9CF3C084872}" sibTransId="{2D86BB11-9544-F147-880C-84164B6EC23D}"/>
    <dgm:cxn modelId="{3E4AC5FD-0CF8-45D5-925B-D1706B31711E}" type="presOf" srcId="{FFC907B2-AC03-1944-A860-0FF16FDA9F66}" destId="{931FBC52-D816-8749-BEBB-FB69D58F9F14}" srcOrd="0" destOrd="0" presId="urn:microsoft.com/office/officeart/2005/8/layout/hierarchy1"/>
    <dgm:cxn modelId="{A97457FE-1611-044D-89F5-5FF8310D4D6D}" srcId="{D3692377-A692-9A4F-A3ED-85841581FE8F}" destId="{5CDCA2BC-956A-7C46-9515-F75BEF253AA4}" srcOrd="0" destOrd="0" parTransId="{EA6B238F-B0F8-4E4C-B938-E6D8AE5A0D52}" sibTransId="{6E04121C-6C3F-D34A-A94F-17B9C6299260}"/>
    <dgm:cxn modelId="{AAE4183E-E367-45C8-AB35-F0240F83C2A8}" type="presParOf" srcId="{180CA58C-842B-704C-8B24-C58D07924AD8}" destId="{12947411-95AA-3749-BC4D-3557FCFCAB35}" srcOrd="0" destOrd="0" presId="urn:microsoft.com/office/officeart/2005/8/layout/hierarchy1"/>
    <dgm:cxn modelId="{10D4CC4C-1A3C-4E8B-9256-C0EDFF796A2C}" type="presParOf" srcId="{12947411-95AA-3749-BC4D-3557FCFCAB35}" destId="{FFCAF41A-7785-D04F-B6F7-7DF3193A2201}" srcOrd="0" destOrd="0" presId="urn:microsoft.com/office/officeart/2005/8/layout/hierarchy1"/>
    <dgm:cxn modelId="{ACAFEDBB-CD5B-4297-9825-4F4D502E447E}" type="presParOf" srcId="{FFCAF41A-7785-D04F-B6F7-7DF3193A2201}" destId="{EEB15E49-DC14-984A-A415-88B432D471EC}" srcOrd="0" destOrd="0" presId="urn:microsoft.com/office/officeart/2005/8/layout/hierarchy1"/>
    <dgm:cxn modelId="{55164B54-754E-4B96-8EC0-A984BD5A3160}" type="presParOf" srcId="{FFCAF41A-7785-D04F-B6F7-7DF3193A2201}" destId="{931FBC52-D816-8749-BEBB-FB69D58F9F14}" srcOrd="1" destOrd="0" presId="urn:microsoft.com/office/officeart/2005/8/layout/hierarchy1"/>
    <dgm:cxn modelId="{88F4297C-562C-4461-82AE-90C01BBFB2B0}" type="presParOf" srcId="{12947411-95AA-3749-BC4D-3557FCFCAB35}" destId="{A134788E-3C24-AF41-9B73-2B35820CAA35}" srcOrd="1" destOrd="0" presId="urn:microsoft.com/office/officeart/2005/8/layout/hierarchy1"/>
    <dgm:cxn modelId="{48F8FC84-9516-4E59-B89F-3A66A9E6E2E4}" type="presParOf" srcId="{A134788E-3C24-AF41-9B73-2B35820CAA35}" destId="{0115ED2A-E0A2-624C-88C0-168B5377568B}" srcOrd="0" destOrd="0" presId="urn:microsoft.com/office/officeart/2005/8/layout/hierarchy1"/>
    <dgm:cxn modelId="{84250715-8130-4137-A569-3359A990F242}" type="presParOf" srcId="{A134788E-3C24-AF41-9B73-2B35820CAA35}" destId="{4D06F273-50EE-074D-97CA-ABAA4F8BBCB2}" srcOrd="1" destOrd="0" presId="urn:microsoft.com/office/officeart/2005/8/layout/hierarchy1"/>
    <dgm:cxn modelId="{C559815E-638F-4C7C-8F63-FCA0969D1579}" type="presParOf" srcId="{4D06F273-50EE-074D-97CA-ABAA4F8BBCB2}" destId="{9692F3BC-4B71-FC42-A678-13F7E5175CC7}" srcOrd="0" destOrd="0" presId="urn:microsoft.com/office/officeart/2005/8/layout/hierarchy1"/>
    <dgm:cxn modelId="{7438A547-885B-4040-8F4D-DD54F52EBF34}" type="presParOf" srcId="{9692F3BC-4B71-FC42-A678-13F7E5175CC7}" destId="{0F10A2EA-EF8C-4348-9F10-420C1D8B215C}" srcOrd="0" destOrd="0" presId="urn:microsoft.com/office/officeart/2005/8/layout/hierarchy1"/>
    <dgm:cxn modelId="{573A3742-5442-4781-8846-661797E4E2A6}" type="presParOf" srcId="{9692F3BC-4B71-FC42-A678-13F7E5175CC7}" destId="{BD21E202-70E8-8349-952B-2741F7813BCA}" srcOrd="1" destOrd="0" presId="urn:microsoft.com/office/officeart/2005/8/layout/hierarchy1"/>
    <dgm:cxn modelId="{35DD4955-43A1-4FD4-B2B8-E40F252CA5E2}" type="presParOf" srcId="{4D06F273-50EE-074D-97CA-ABAA4F8BBCB2}" destId="{08FA09D0-7237-E140-BEDB-69CB97DADC9C}" srcOrd="1" destOrd="0" presId="urn:microsoft.com/office/officeart/2005/8/layout/hierarchy1"/>
    <dgm:cxn modelId="{6FAF4B67-BBF9-48B7-9FA4-23F36EB64167}" type="presParOf" srcId="{08FA09D0-7237-E140-BEDB-69CB97DADC9C}" destId="{12662CBE-DDC9-5349-81F0-6FC07579883E}" srcOrd="0" destOrd="0" presId="urn:microsoft.com/office/officeart/2005/8/layout/hierarchy1"/>
    <dgm:cxn modelId="{00FA774F-4264-41D9-AFD5-4A8D19377A81}" type="presParOf" srcId="{08FA09D0-7237-E140-BEDB-69CB97DADC9C}" destId="{9589A08A-B6D7-A643-8B63-301DC01D3E9F}" srcOrd="1" destOrd="0" presId="urn:microsoft.com/office/officeart/2005/8/layout/hierarchy1"/>
    <dgm:cxn modelId="{852F9727-E4B7-4246-8D68-0962153CDDBE}" type="presParOf" srcId="{9589A08A-B6D7-A643-8B63-301DC01D3E9F}" destId="{47BF4156-51D7-C442-8FF6-065FD025D493}" srcOrd="0" destOrd="0" presId="urn:microsoft.com/office/officeart/2005/8/layout/hierarchy1"/>
    <dgm:cxn modelId="{2FC32DCD-FC7D-498F-AE52-BB4B52CB4AE6}" type="presParOf" srcId="{47BF4156-51D7-C442-8FF6-065FD025D493}" destId="{47CBFE2D-87B5-BC4C-99C2-50C9DBD357A7}" srcOrd="0" destOrd="0" presId="urn:microsoft.com/office/officeart/2005/8/layout/hierarchy1"/>
    <dgm:cxn modelId="{5D31112A-1846-40AD-93A3-E074023D5C74}" type="presParOf" srcId="{47BF4156-51D7-C442-8FF6-065FD025D493}" destId="{00009DE0-413C-4842-A213-DC149421BC48}" srcOrd="1" destOrd="0" presId="urn:microsoft.com/office/officeart/2005/8/layout/hierarchy1"/>
    <dgm:cxn modelId="{BA976704-67B4-451D-AEBB-7598F426994B}" type="presParOf" srcId="{9589A08A-B6D7-A643-8B63-301DC01D3E9F}" destId="{6DCBEE0F-E1CD-094D-97E1-6ABA6817E6B2}" srcOrd="1" destOrd="0" presId="urn:microsoft.com/office/officeart/2005/8/layout/hierarchy1"/>
    <dgm:cxn modelId="{BF9061E0-ACCE-4BC0-A315-7384A1CE9EEA}" type="presParOf" srcId="{A134788E-3C24-AF41-9B73-2B35820CAA35}" destId="{54DEFD31-1694-D443-B7CD-D67CDE03A239}" srcOrd="2" destOrd="0" presId="urn:microsoft.com/office/officeart/2005/8/layout/hierarchy1"/>
    <dgm:cxn modelId="{E2B9BEAD-65CE-4ED9-81A0-C2FE7822876C}" type="presParOf" srcId="{A134788E-3C24-AF41-9B73-2B35820CAA35}" destId="{04702672-2C98-0142-BC13-799DC4779BDB}" srcOrd="3" destOrd="0" presId="urn:microsoft.com/office/officeart/2005/8/layout/hierarchy1"/>
    <dgm:cxn modelId="{E7F45824-E319-4155-BF70-003B9E0209BC}" type="presParOf" srcId="{04702672-2C98-0142-BC13-799DC4779BDB}" destId="{0C7EC9D6-9561-7F41-BE7B-E91259D9B22D}" srcOrd="0" destOrd="0" presId="urn:microsoft.com/office/officeart/2005/8/layout/hierarchy1"/>
    <dgm:cxn modelId="{EFB13D71-51C8-4F14-86F3-73A302326139}" type="presParOf" srcId="{0C7EC9D6-9561-7F41-BE7B-E91259D9B22D}" destId="{231000FA-63A1-0B49-85FF-B368110565B4}" srcOrd="0" destOrd="0" presId="urn:microsoft.com/office/officeart/2005/8/layout/hierarchy1"/>
    <dgm:cxn modelId="{0D921308-9221-432D-A6AC-ABAE5B5DD4E9}" type="presParOf" srcId="{0C7EC9D6-9561-7F41-BE7B-E91259D9B22D}" destId="{2542BC9F-D120-414C-A5F6-0E2F299B4479}" srcOrd="1" destOrd="0" presId="urn:microsoft.com/office/officeart/2005/8/layout/hierarchy1"/>
    <dgm:cxn modelId="{071BB43D-F6C2-4042-9C0E-0D1C6E74CB30}" type="presParOf" srcId="{04702672-2C98-0142-BC13-799DC4779BDB}" destId="{826E680E-914D-6E4C-9DA5-CB610F1D2216}" srcOrd="1" destOrd="0" presId="urn:microsoft.com/office/officeart/2005/8/layout/hierarchy1"/>
    <dgm:cxn modelId="{89A75590-B5B1-4376-8535-87A1B6F9066C}" type="presParOf" srcId="{826E680E-914D-6E4C-9DA5-CB610F1D2216}" destId="{CB5C7ED3-97E4-5C49-B9CB-23706FA65B18}" srcOrd="0" destOrd="0" presId="urn:microsoft.com/office/officeart/2005/8/layout/hierarchy1"/>
    <dgm:cxn modelId="{912CB284-4A59-4947-B876-1432B8FDC736}" type="presParOf" srcId="{826E680E-914D-6E4C-9DA5-CB610F1D2216}" destId="{8EDBCA28-B0C8-6143-A0E7-20949A8ECDE7}" srcOrd="1" destOrd="0" presId="urn:microsoft.com/office/officeart/2005/8/layout/hierarchy1"/>
    <dgm:cxn modelId="{A43EB0C0-CD19-4F21-A36A-58377F7D06F5}" type="presParOf" srcId="{8EDBCA28-B0C8-6143-A0E7-20949A8ECDE7}" destId="{C0F01AF6-BFFD-CE4F-92BA-9F8D25E49017}" srcOrd="0" destOrd="0" presId="urn:microsoft.com/office/officeart/2005/8/layout/hierarchy1"/>
    <dgm:cxn modelId="{3FC72B53-A223-4FDD-8188-08E66293571F}" type="presParOf" srcId="{C0F01AF6-BFFD-CE4F-92BA-9F8D25E49017}" destId="{F4F56CB6-775F-AE4A-AA49-5291AD825969}" srcOrd="0" destOrd="0" presId="urn:microsoft.com/office/officeart/2005/8/layout/hierarchy1"/>
    <dgm:cxn modelId="{C152C640-ABE6-4332-A9EA-ECBBEBE19F7E}" type="presParOf" srcId="{C0F01AF6-BFFD-CE4F-92BA-9F8D25E49017}" destId="{4A338DAF-0C94-DC47-8893-B9378CF25313}" srcOrd="1" destOrd="0" presId="urn:microsoft.com/office/officeart/2005/8/layout/hierarchy1"/>
    <dgm:cxn modelId="{27ABAF60-0110-43D5-8603-B846EDBD5769}" type="presParOf" srcId="{8EDBCA28-B0C8-6143-A0E7-20949A8ECDE7}" destId="{67B0D744-B7BE-7744-B41C-D2F0C3741640}" srcOrd="1" destOrd="0" presId="urn:microsoft.com/office/officeart/2005/8/layout/hierarchy1"/>
    <dgm:cxn modelId="{036C1ED1-5C24-4FB5-97C5-EC052E51EB98}" type="presParOf" srcId="{A134788E-3C24-AF41-9B73-2B35820CAA35}" destId="{C90A5091-28AB-C74D-A495-95103EA979D4}" srcOrd="4" destOrd="0" presId="urn:microsoft.com/office/officeart/2005/8/layout/hierarchy1"/>
    <dgm:cxn modelId="{CB40128E-6197-4D39-B5E5-CF10B366240F}" type="presParOf" srcId="{A134788E-3C24-AF41-9B73-2B35820CAA35}" destId="{CC0CF81E-5E86-3941-A272-F10D5A9C4B5C}" srcOrd="5" destOrd="0" presId="urn:microsoft.com/office/officeart/2005/8/layout/hierarchy1"/>
    <dgm:cxn modelId="{9D585F4A-3BDE-4644-BEB8-09F3DECEE7B0}" type="presParOf" srcId="{CC0CF81E-5E86-3941-A272-F10D5A9C4B5C}" destId="{6D534428-366D-6943-8407-9D58EB954D10}" srcOrd="0" destOrd="0" presId="urn:microsoft.com/office/officeart/2005/8/layout/hierarchy1"/>
    <dgm:cxn modelId="{4D0B61D4-019E-480F-9C09-619F604CF0C5}" type="presParOf" srcId="{6D534428-366D-6943-8407-9D58EB954D10}" destId="{09B010D6-948C-A846-BC91-DD344C2AD9EF}" srcOrd="0" destOrd="0" presId="urn:microsoft.com/office/officeart/2005/8/layout/hierarchy1"/>
    <dgm:cxn modelId="{13FD157A-0AD9-4BF1-AC46-AE40036E8BB7}" type="presParOf" srcId="{6D534428-366D-6943-8407-9D58EB954D10}" destId="{EAB92501-38D0-0844-BFF2-FD82636C799A}" srcOrd="1" destOrd="0" presId="urn:microsoft.com/office/officeart/2005/8/layout/hierarchy1"/>
    <dgm:cxn modelId="{53124F07-D44C-4BD0-8C6D-50E743D3570C}" type="presParOf" srcId="{CC0CF81E-5E86-3941-A272-F10D5A9C4B5C}" destId="{E71A09C5-188E-7B4F-BB99-983517958385}" srcOrd="1" destOrd="0" presId="urn:microsoft.com/office/officeart/2005/8/layout/hierarchy1"/>
    <dgm:cxn modelId="{2B29C257-322B-403E-90F8-04057182535A}" type="presParOf" srcId="{E71A09C5-188E-7B4F-BB99-983517958385}" destId="{15DDD695-EED5-2B40-B9DE-84D5C00B754E}" srcOrd="0" destOrd="0" presId="urn:microsoft.com/office/officeart/2005/8/layout/hierarchy1"/>
    <dgm:cxn modelId="{C4A46990-DEE8-49A6-89BF-F5200D2E18F7}" type="presParOf" srcId="{E71A09C5-188E-7B4F-BB99-983517958385}" destId="{207CD208-3511-E443-9B8D-38B37D450102}" srcOrd="1" destOrd="0" presId="urn:microsoft.com/office/officeart/2005/8/layout/hierarchy1"/>
    <dgm:cxn modelId="{3950A2B5-DFFC-40CD-B04B-2A2689C752B4}" type="presParOf" srcId="{207CD208-3511-E443-9B8D-38B37D450102}" destId="{2B6B2C0E-1FC8-1A42-B0E2-71785B3D6178}" srcOrd="0" destOrd="0" presId="urn:microsoft.com/office/officeart/2005/8/layout/hierarchy1"/>
    <dgm:cxn modelId="{AEE41B18-E293-42E5-8F8A-86916BFFED51}" type="presParOf" srcId="{2B6B2C0E-1FC8-1A42-B0E2-71785B3D6178}" destId="{42E42894-075B-4241-AB8D-5CD7D419F265}" srcOrd="0" destOrd="0" presId="urn:microsoft.com/office/officeart/2005/8/layout/hierarchy1"/>
    <dgm:cxn modelId="{2CAA44A6-E785-48E1-8DBC-8181B70CEBF3}" type="presParOf" srcId="{2B6B2C0E-1FC8-1A42-B0E2-71785B3D6178}" destId="{0BEA2CE1-71B5-CA44-BC1E-A5DDE52F3A82}" srcOrd="1" destOrd="0" presId="urn:microsoft.com/office/officeart/2005/8/layout/hierarchy1"/>
    <dgm:cxn modelId="{3E0E3B46-9077-4D9B-A9F9-579459A44E8B}" type="presParOf" srcId="{207CD208-3511-E443-9B8D-38B37D450102}" destId="{02CADE9E-E28D-494F-A1DA-200734CAD57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DD695-EED5-2B40-B9DE-84D5C00B754E}">
      <dsp:nvSpPr>
        <dsp:cNvPr id="0" name=""/>
        <dsp:cNvSpPr/>
      </dsp:nvSpPr>
      <dsp:spPr>
        <a:xfrm>
          <a:off x="5992668" y="2917963"/>
          <a:ext cx="91440" cy="5434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3435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0A5091-28AB-C74D-A495-95103EA979D4}">
      <dsp:nvSpPr>
        <dsp:cNvPr id="0" name=""/>
        <dsp:cNvSpPr/>
      </dsp:nvSpPr>
      <dsp:spPr>
        <a:xfrm>
          <a:off x="3754610" y="1188002"/>
          <a:ext cx="2283777" cy="543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335"/>
              </a:lnTo>
              <a:lnTo>
                <a:pt x="2283777" y="370335"/>
              </a:lnTo>
              <a:lnTo>
                <a:pt x="2283777" y="543435"/>
              </a:lnTo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5C7ED3-97E4-5C49-B9CB-23706FA65B18}">
      <dsp:nvSpPr>
        <dsp:cNvPr id="0" name=""/>
        <dsp:cNvSpPr/>
      </dsp:nvSpPr>
      <dsp:spPr>
        <a:xfrm>
          <a:off x="3708890" y="2917963"/>
          <a:ext cx="91440" cy="5434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3435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DEFD31-1694-D443-B7CD-D67CDE03A239}">
      <dsp:nvSpPr>
        <dsp:cNvPr id="0" name=""/>
        <dsp:cNvSpPr/>
      </dsp:nvSpPr>
      <dsp:spPr>
        <a:xfrm>
          <a:off x="3708890" y="1188002"/>
          <a:ext cx="91440" cy="5434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3435"/>
              </a:lnTo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62CBE-DDC9-5349-81F0-6FC07579883E}">
      <dsp:nvSpPr>
        <dsp:cNvPr id="0" name=""/>
        <dsp:cNvSpPr/>
      </dsp:nvSpPr>
      <dsp:spPr>
        <a:xfrm>
          <a:off x="1425113" y="2917963"/>
          <a:ext cx="91440" cy="5434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3435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15ED2A-E0A2-624C-88C0-168B5377568B}">
      <dsp:nvSpPr>
        <dsp:cNvPr id="0" name=""/>
        <dsp:cNvSpPr/>
      </dsp:nvSpPr>
      <dsp:spPr>
        <a:xfrm>
          <a:off x="1470833" y="1188002"/>
          <a:ext cx="2283777" cy="543435"/>
        </a:xfrm>
        <a:custGeom>
          <a:avLst/>
          <a:gdLst/>
          <a:ahLst/>
          <a:cxnLst/>
          <a:rect l="0" t="0" r="0" b="0"/>
          <a:pathLst>
            <a:path>
              <a:moveTo>
                <a:pt x="2283777" y="0"/>
              </a:moveTo>
              <a:lnTo>
                <a:pt x="2283777" y="370335"/>
              </a:lnTo>
              <a:lnTo>
                <a:pt x="0" y="370335"/>
              </a:lnTo>
              <a:lnTo>
                <a:pt x="0" y="543435"/>
              </a:lnTo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15E49-DC14-984A-A415-88B432D471EC}">
      <dsp:nvSpPr>
        <dsp:cNvPr id="0" name=""/>
        <dsp:cNvSpPr/>
      </dsp:nvSpPr>
      <dsp:spPr>
        <a:xfrm>
          <a:off x="2820338" y="1476"/>
          <a:ext cx="1868544" cy="118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1FBC52-D816-8749-BEBB-FB69D58F9F14}">
      <dsp:nvSpPr>
        <dsp:cNvPr id="0" name=""/>
        <dsp:cNvSpPr/>
      </dsp:nvSpPr>
      <dsp:spPr>
        <a:xfrm>
          <a:off x="3027954" y="198711"/>
          <a:ext cx="1868544" cy="1186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Intrinsieke Motivatie</a:t>
          </a:r>
        </a:p>
      </dsp:txBody>
      <dsp:txXfrm>
        <a:off x="3062706" y="233463"/>
        <a:ext cx="1799040" cy="1117022"/>
      </dsp:txXfrm>
    </dsp:sp>
    <dsp:sp modelId="{0F10A2EA-EF8C-4348-9F10-420C1D8B215C}">
      <dsp:nvSpPr>
        <dsp:cNvPr id="0" name=""/>
        <dsp:cNvSpPr/>
      </dsp:nvSpPr>
      <dsp:spPr>
        <a:xfrm>
          <a:off x="536561" y="1731437"/>
          <a:ext cx="1868544" cy="118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21E202-70E8-8349-952B-2741F7813BCA}">
      <dsp:nvSpPr>
        <dsp:cNvPr id="0" name=""/>
        <dsp:cNvSpPr/>
      </dsp:nvSpPr>
      <dsp:spPr>
        <a:xfrm>
          <a:off x="744177" y="1928673"/>
          <a:ext cx="1868544" cy="1186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Competentie</a:t>
          </a:r>
        </a:p>
      </dsp:txBody>
      <dsp:txXfrm>
        <a:off x="778929" y="1963425"/>
        <a:ext cx="1799040" cy="1117022"/>
      </dsp:txXfrm>
    </dsp:sp>
    <dsp:sp modelId="{47CBFE2D-87B5-BC4C-99C2-50C9DBD357A7}">
      <dsp:nvSpPr>
        <dsp:cNvPr id="0" name=""/>
        <dsp:cNvSpPr/>
      </dsp:nvSpPr>
      <dsp:spPr>
        <a:xfrm>
          <a:off x="536561" y="3461399"/>
          <a:ext cx="1868544" cy="118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009DE0-413C-4842-A213-DC149421BC48}">
      <dsp:nvSpPr>
        <dsp:cNvPr id="0" name=""/>
        <dsp:cNvSpPr/>
      </dsp:nvSpPr>
      <dsp:spPr>
        <a:xfrm>
          <a:off x="744177" y="3658634"/>
          <a:ext cx="1868544" cy="1186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Snelle feedback</a:t>
          </a:r>
        </a:p>
      </dsp:txBody>
      <dsp:txXfrm>
        <a:off x="778929" y="3693386"/>
        <a:ext cx="1799040" cy="1117022"/>
      </dsp:txXfrm>
    </dsp:sp>
    <dsp:sp modelId="{231000FA-63A1-0B49-85FF-B368110565B4}">
      <dsp:nvSpPr>
        <dsp:cNvPr id="0" name=""/>
        <dsp:cNvSpPr/>
      </dsp:nvSpPr>
      <dsp:spPr>
        <a:xfrm>
          <a:off x="2820338" y="1731437"/>
          <a:ext cx="1868544" cy="118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42BC9F-D120-414C-A5F6-0E2F299B4479}">
      <dsp:nvSpPr>
        <dsp:cNvPr id="0" name=""/>
        <dsp:cNvSpPr/>
      </dsp:nvSpPr>
      <dsp:spPr>
        <a:xfrm>
          <a:off x="3027954" y="1928673"/>
          <a:ext cx="1868544" cy="1186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Autonomie</a:t>
          </a:r>
        </a:p>
      </dsp:txBody>
      <dsp:txXfrm>
        <a:off x="3062706" y="1963425"/>
        <a:ext cx="1799040" cy="1117022"/>
      </dsp:txXfrm>
    </dsp:sp>
    <dsp:sp modelId="{F4F56CB6-775F-AE4A-AA49-5291AD825969}">
      <dsp:nvSpPr>
        <dsp:cNvPr id="0" name=""/>
        <dsp:cNvSpPr/>
      </dsp:nvSpPr>
      <dsp:spPr>
        <a:xfrm>
          <a:off x="2820338" y="3461399"/>
          <a:ext cx="1868544" cy="118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338DAF-0C94-DC47-8893-B9378CF25313}">
      <dsp:nvSpPr>
        <dsp:cNvPr id="0" name=""/>
        <dsp:cNvSpPr/>
      </dsp:nvSpPr>
      <dsp:spPr>
        <a:xfrm>
          <a:off x="3027954" y="3658634"/>
          <a:ext cx="1868544" cy="1186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Keuzevrijheid</a:t>
          </a:r>
        </a:p>
      </dsp:txBody>
      <dsp:txXfrm>
        <a:off x="3062706" y="3693386"/>
        <a:ext cx="1799040" cy="1117022"/>
      </dsp:txXfrm>
    </dsp:sp>
    <dsp:sp modelId="{09B010D6-948C-A846-BC91-DD344C2AD9EF}">
      <dsp:nvSpPr>
        <dsp:cNvPr id="0" name=""/>
        <dsp:cNvSpPr/>
      </dsp:nvSpPr>
      <dsp:spPr>
        <a:xfrm>
          <a:off x="5104115" y="1731437"/>
          <a:ext cx="1868544" cy="118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B92501-38D0-0844-BFF2-FD82636C799A}">
      <dsp:nvSpPr>
        <dsp:cNvPr id="0" name=""/>
        <dsp:cNvSpPr/>
      </dsp:nvSpPr>
      <dsp:spPr>
        <a:xfrm>
          <a:off x="5311731" y="1928673"/>
          <a:ext cx="1868544" cy="1186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Verbondenheid</a:t>
          </a:r>
        </a:p>
      </dsp:txBody>
      <dsp:txXfrm>
        <a:off x="5346483" y="1963425"/>
        <a:ext cx="1799040" cy="1117022"/>
      </dsp:txXfrm>
    </dsp:sp>
    <dsp:sp modelId="{42E42894-075B-4241-AB8D-5CD7D419F265}">
      <dsp:nvSpPr>
        <dsp:cNvPr id="0" name=""/>
        <dsp:cNvSpPr/>
      </dsp:nvSpPr>
      <dsp:spPr>
        <a:xfrm>
          <a:off x="5104115" y="3461399"/>
          <a:ext cx="1868544" cy="118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EA2CE1-71B5-CA44-BC1E-A5DDE52F3A82}">
      <dsp:nvSpPr>
        <dsp:cNvPr id="0" name=""/>
        <dsp:cNvSpPr/>
      </dsp:nvSpPr>
      <dsp:spPr>
        <a:xfrm>
          <a:off x="5311731" y="3658634"/>
          <a:ext cx="1868544" cy="1186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Samenwerken</a:t>
          </a:r>
        </a:p>
      </dsp:txBody>
      <dsp:txXfrm>
        <a:off x="5346483" y="3693386"/>
        <a:ext cx="1799040" cy="11170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5E346-9CD4-46F8-80EA-E09A7BCB175A}" type="datetimeFigureOut">
              <a:rPr lang="nl-NL" smtClean="0"/>
              <a:t>5-3-2026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40427-61E2-4D9F-BC0C-3B2725EEAA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2178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9BB1A-ED53-9F43-860C-1E28C87CE502}" type="datetimeFigureOut">
              <a:rPr lang="nl-NL" smtClean="0"/>
              <a:t>5-3-2026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E449C-4F84-AA48-B081-7C412B4767B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5762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Punten sprokkelen in een les is dus eigenlijk een kort avontuur (zie volgende dia)</a:t>
            </a:r>
          </a:p>
          <a:p>
            <a:r>
              <a:rPr lang="nl-NL" dirty="0"/>
              <a:t>Time </a:t>
            </a:r>
            <a:r>
              <a:rPr lang="nl-NL" dirty="0" err="1"/>
              <a:t>trail</a:t>
            </a:r>
            <a:r>
              <a:rPr lang="nl-NL" dirty="0"/>
              <a:t> is een race tegen de klok. De groepjes die als laatste</a:t>
            </a:r>
            <a:r>
              <a:rPr lang="nl-NL" baseline="0" dirty="0"/>
              <a:t> inleveren krijgen punten aftrek.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E449C-4F84-AA48-B081-7C412B4767B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5190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E449C-4F84-AA48-B081-7C412B4767BC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0536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Badge is een SYMBOOL</a:t>
            </a:r>
            <a:r>
              <a:rPr lang="nl-NL" baseline="0" dirty="0"/>
              <a:t> VAN EEN PRESTATIE.</a:t>
            </a:r>
          </a:p>
          <a:p>
            <a:r>
              <a:rPr lang="nl-NL" baseline="0" dirty="0"/>
              <a:t>Alleen handelingen belonen die voor de leerling ook als prestatie voelen -&gt; trots </a:t>
            </a:r>
            <a:r>
              <a:rPr lang="nl-NL" baseline="0" dirty="0" err="1"/>
              <a:t>creeren</a:t>
            </a:r>
            <a:r>
              <a:rPr lang="nl-NL" baseline="0" dirty="0"/>
              <a:t>!</a:t>
            </a:r>
          </a:p>
          <a:p>
            <a:r>
              <a:rPr lang="nl-NL" baseline="0" dirty="0"/>
              <a:t>Ruzie over stickertjes met havo 5 leerlingen</a:t>
            </a:r>
          </a:p>
          <a:p>
            <a:endParaRPr lang="nl-NL" baseline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E449C-4F84-AA48-B081-7C412B4767BC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4113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78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71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1958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95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9158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9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0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01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11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95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54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3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42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4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5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3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nl/url?sa=i&amp;rct=j&amp;q=&amp;esrc=s&amp;source=images&amp;cd=&amp;cad=rja&amp;uact=8&amp;ved=0ahUKEwjvuKmHk67JAhUCPQ8KHWW-CDcQjRwIBw&amp;url=http://studentguru.gr/b/kdokos/archive/2014/12/01/gamer-specimens-the-4-types-of-players&amp;psig=AFQjCNFy0deaaQ3WHjOukxK30wJnUO1OzQ&amp;ust=1448629363151310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nl/url?sa=i&amp;rct=j&amp;q=&amp;esrc=s&amp;source=images&amp;cd=&amp;cad=rja&amp;uact=8&amp;ved=0ahUKEwjvuKmHk67JAhUCPQ8KHWW-CDcQjRwIBw&amp;url=http://studentguru.gr/b/kdokos/archive/2014/12/01/gamer-specimens-the-4-types-of-players&amp;psig=AFQjCNFy0deaaQ3WHjOukxK30wJnUO1OzQ&amp;ust=1448629363151310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nl/url?sa=i&amp;rct=j&amp;q=&amp;esrc=s&amp;source=images&amp;cd=&amp;cad=rja&amp;uact=8&amp;ved=0ahUKEwjvuKmHk67JAhUCPQ8KHWW-CDcQjRwIBw&amp;url=http://studentguru.gr/b/kdokos/archive/2014/12/01/gamer-specimens-the-4-types-of-players&amp;psig=AFQjCNFy0deaaQ3WHjOukxK30wJnUO1OzQ&amp;ust=144862936315131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eoffice.org/" TargetMode="External"/><Relationship Id="rId2" Type="http://schemas.openxmlformats.org/officeDocument/2006/relationships/hyperlink" Target="http://www.yworks.com/products/ye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laybookgamification.nl/resources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nl/url?sa=i&amp;rct=j&amp;q=&amp;esrc=s&amp;frm=1&amp;source=images&amp;cd=&amp;cad=rja&amp;uact=8&amp;ved=0CAcQjRxqFQoTCLqpm5y8l8kCFUfwDgodDuUJXA&amp;url=http://karlkapp.com/books/&amp;bvm=bv.107467506,d.ZWU&amp;psig=AFQjCNE2WK29eWhdmdytZVm4yAxZm4RwYw&amp;ust=144785013533190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www.google.nl/url?sa=i&amp;rct=j&amp;q=&amp;esrc=s&amp;frm=1&amp;source=images&amp;cd=&amp;cad=rja&amp;uact=8&amp;ved=0CAcQjRxqFQoTCIqk2ae8l8kCFQNeDwodUvUFNA&amp;url=http://www.bottomlineperformance.com/karl-kapps-new-gamification-fieldbook-for-learning-professionals/&amp;bvm=bv.107467506,d.ZWU&amp;psig=AFQjCNE2WK29eWhdmdytZVm4yAxZm4RwYw&amp;ust=1447850135331902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rdaley.com/wordpress/2011/07/27/education-levels-up-a-newbs-guide-to-gamifying-your-classroom/" TargetMode="External"/><Relationship Id="rId2" Type="http://schemas.openxmlformats.org/officeDocument/2006/relationships/hyperlink" Target="https://www.learnboost.com/blog/3-reasons-not-to-gamify-educat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7ZGCPap7GkY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TqOn9zng_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TqOn9zng_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sz="7200" dirty="0"/>
              <a:t>Gamification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92460" y="4050836"/>
            <a:ext cx="5826719" cy="251114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nl-NL" dirty="0"/>
              <a:t>Gerben Bakker &amp; Stijn Folkerts</a:t>
            </a:r>
          </a:p>
          <a:p>
            <a:pPr algn="l"/>
            <a:endParaRPr lang="nl-NL" dirty="0"/>
          </a:p>
          <a:p>
            <a:pPr algn="l"/>
            <a:r>
              <a:rPr lang="nl-NL" dirty="0" err="1"/>
              <a:t>Melanchthon</a:t>
            </a:r>
            <a:r>
              <a:rPr lang="nl-NL" dirty="0"/>
              <a:t> Schiebroek</a:t>
            </a:r>
          </a:p>
          <a:p>
            <a:pPr algn="l"/>
            <a:r>
              <a:rPr lang="nl-NL" dirty="0" err="1"/>
              <a:t>Boemlauw</a:t>
            </a:r>
            <a:r>
              <a:rPr lang="nl-NL" dirty="0"/>
              <a:t> Natuurkunde</a:t>
            </a:r>
          </a:p>
          <a:p>
            <a:pPr algn="l"/>
            <a:endParaRPr lang="nl-NL" dirty="0"/>
          </a:p>
          <a:p>
            <a:pPr algn="l"/>
            <a:r>
              <a:rPr lang="nl-NL" dirty="0" err="1"/>
              <a:t>boemlauwnatuurkunde@gmail.com</a:t>
            </a:r>
            <a:endParaRPr lang="nl-NL" dirty="0"/>
          </a:p>
          <a:p>
            <a:pPr algn="l"/>
            <a:r>
              <a:rPr lang="nl-NL" dirty="0" err="1"/>
              <a:t>Youtube.nl</a:t>
            </a:r>
            <a:r>
              <a:rPr lang="nl-NL" dirty="0"/>
              <a:t>/</a:t>
            </a:r>
            <a:r>
              <a:rPr lang="nl-NL" dirty="0" err="1"/>
              <a:t>boemlauwnatuurkunde</a:t>
            </a:r>
            <a:endParaRPr lang="nl-NL" dirty="0"/>
          </a:p>
          <a:p>
            <a:pPr algn="l"/>
            <a:endParaRPr lang="nl-NL" dirty="0"/>
          </a:p>
          <a:p>
            <a:pPr algn="l"/>
            <a:endParaRPr lang="nl-NL" dirty="0"/>
          </a:p>
          <a:p>
            <a:pPr algn="l"/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455" y="4050836"/>
            <a:ext cx="1897721" cy="242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36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4294967295"/>
          </p:nvPr>
        </p:nvGraphicFramePr>
        <p:xfrm>
          <a:off x="772886" y="1503363"/>
          <a:ext cx="7716838" cy="4846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1"/>
          <p:cNvSpPr txBox="1">
            <a:spLocks/>
          </p:cNvSpPr>
          <p:nvPr/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/>
              <a:t>Intrinsieke Motivatie</a:t>
            </a:r>
          </a:p>
        </p:txBody>
      </p:sp>
    </p:spTree>
    <p:extLst>
      <p:ext uri="{BB962C8B-B14F-4D97-AF65-F5344CB8AC3E}">
        <p14:creationId xmlns:p14="http://schemas.microsoft.com/office/powerpoint/2010/main" val="266602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B15E49-DC14-984A-A415-88B432D47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1FBC52-D816-8749-BEBB-FB69D58F9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15ED2A-E0A2-624C-88C0-168B53775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10A2EA-EF8C-4348-9F10-420C1D8B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21E202-70E8-8349-952B-2741F7813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DEFD31-1694-D443-B7CD-D67CDE03A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1000FA-63A1-0B49-85FF-B36811056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42BC9F-D120-414C-A5F6-0E2F299B4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0A5091-28AB-C74D-A495-95103EA97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B010D6-948C-A846-BC91-DD344C2AD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B92501-38D0-0844-BFF2-FD82636C7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662CBE-DDC9-5349-81F0-6FC075798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CBFE2D-87B5-BC4C-99C2-50C9DBD357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009DE0-413C-4842-A213-DC149421BC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5C7ED3-97E4-5C49-B9CB-23706FA65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F56CB6-775F-AE4A-AA49-5291AD825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338DAF-0C94-DC47-8893-B9378CF253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DDD695-EED5-2B40-B9DE-84D5C00B75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E42894-075B-4241-AB8D-5CD7D419F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EA2CE1-71B5-CA44-BC1E-A5DDE52F3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doen games dat?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Designer bril</a:t>
            </a:r>
          </a:p>
        </p:txBody>
      </p:sp>
    </p:spTree>
    <p:extLst>
      <p:ext uri="{BB962C8B-B14F-4D97-AF65-F5344CB8AC3E}">
        <p14:creationId xmlns:p14="http://schemas.microsoft.com/office/powerpoint/2010/main" val="3964277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Competentie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863" y="1186158"/>
            <a:ext cx="5715431" cy="5378404"/>
          </a:xfrm>
        </p:spPr>
      </p:pic>
    </p:spTree>
    <p:extLst>
      <p:ext uri="{BB962C8B-B14F-4D97-AF65-F5344CB8AC3E}">
        <p14:creationId xmlns:p14="http://schemas.microsoft.com/office/powerpoint/2010/main" val="205476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05" y="1660334"/>
            <a:ext cx="4618842" cy="48291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Feedback en Flow</a:t>
            </a:r>
          </a:p>
        </p:txBody>
      </p:sp>
    </p:spTree>
    <p:extLst>
      <p:ext uri="{BB962C8B-B14F-4D97-AF65-F5344CB8AC3E}">
        <p14:creationId xmlns:p14="http://schemas.microsoft.com/office/powerpoint/2010/main" val="85769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Autonomie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599" y="1532152"/>
            <a:ext cx="7109963" cy="3999354"/>
          </a:xfrm>
        </p:spPr>
      </p:pic>
    </p:spTree>
    <p:extLst>
      <p:ext uri="{BB962C8B-B14F-4D97-AF65-F5344CB8AC3E}">
        <p14:creationId xmlns:p14="http://schemas.microsoft.com/office/powerpoint/2010/main" val="392872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Verbondenheid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334" r="-11334"/>
          <a:stretch>
            <a:fillRect/>
          </a:stretch>
        </p:blipFill>
        <p:spPr>
          <a:xfrm>
            <a:off x="0" y="1507514"/>
            <a:ext cx="7416570" cy="4534511"/>
          </a:xfrm>
        </p:spPr>
      </p:pic>
    </p:spTree>
    <p:extLst>
      <p:ext uri="{BB962C8B-B14F-4D97-AF65-F5344CB8AC3E}">
        <p14:creationId xmlns:p14="http://schemas.microsoft.com/office/powerpoint/2010/main" val="255453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Player</a:t>
            </a:r>
            <a:r>
              <a:rPr lang="nl-NL" dirty="0"/>
              <a:t> Types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Een voorbeeld van Game Design theorie</a:t>
            </a:r>
          </a:p>
        </p:txBody>
      </p:sp>
    </p:spTree>
    <p:extLst>
      <p:ext uri="{BB962C8B-B14F-4D97-AF65-F5344CB8AC3E}">
        <p14:creationId xmlns:p14="http://schemas.microsoft.com/office/powerpoint/2010/main" val="3303547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Player</a:t>
            </a:r>
            <a:r>
              <a:rPr lang="nl-NL" dirty="0"/>
              <a:t> types of </a:t>
            </a:r>
            <a:r>
              <a:rPr lang="nl-NL" dirty="0" err="1"/>
              <a:t>Barthlow</a:t>
            </a:r>
            <a:endParaRPr lang="nl-NL" dirty="0"/>
          </a:p>
        </p:txBody>
      </p:sp>
      <p:pic>
        <p:nvPicPr>
          <p:cNvPr id="1026" name="Picture 2" descr="http://www.jonathantoler.com/wp-content/uploads/2013/04/playerTypes_flat.pn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895" y="1930400"/>
            <a:ext cx="6393776" cy="333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489645" y="1561068"/>
            <a:ext cx="1543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Actie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489645" y="5261318"/>
            <a:ext cx="1543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Interactie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7182833" y="3419528"/>
            <a:ext cx="1543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Content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-285015" y="3419886"/>
            <a:ext cx="1543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Spelers</a:t>
            </a:r>
          </a:p>
        </p:txBody>
      </p:sp>
    </p:spTree>
    <p:extLst>
      <p:ext uri="{BB962C8B-B14F-4D97-AF65-F5344CB8AC3E}">
        <p14:creationId xmlns:p14="http://schemas.microsoft.com/office/powerpoint/2010/main" val="26060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vier vrijheden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en voorbeeld van Game Design theorie</a:t>
            </a:r>
          </a:p>
        </p:txBody>
      </p:sp>
    </p:spTree>
    <p:extLst>
      <p:ext uri="{BB962C8B-B14F-4D97-AF65-F5344CB8AC3E}">
        <p14:creationId xmlns:p14="http://schemas.microsoft.com/office/powerpoint/2010/main" val="981200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 vrijheden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>
                <a:solidFill>
                  <a:schemeClr val="accent3"/>
                </a:solidFill>
              </a:rPr>
              <a:t>Vrijheid om te verkennen</a:t>
            </a:r>
          </a:p>
          <a:p>
            <a:r>
              <a:rPr lang="nl-NL" dirty="0"/>
              <a:t>Vrijheid om te falen</a:t>
            </a:r>
          </a:p>
          <a:p>
            <a:r>
              <a:rPr lang="nl-NL" dirty="0"/>
              <a:t>Vrijheid van identiteit</a:t>
            </a:r>
          </a:p>
          <a:p>
            <a:r>
              <a:rPr lang="nl-NL" dirty="0"/>
              <a:t>Vrijheid van inspanning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7" name="Picture 3" descr="C:\Users\gbakker.MRB\AppData\Local\Microsoft\Windows\Temporary Internet Files\Content.IE5\FBMA0KQR\explore-wallpaper-2048x15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9203" y="2160589"/>
            <a:ext cx="4261245" cy="31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521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Programma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Wat</a:t>
            </a:r>
            <a:r>
              <a:rPr lang="en-US" sz="2400" dirty="0"/>
              <a:t> is </a:t>
            </a:r>
            <a:r>
              <a:rPr lang="en-US" sz="2400" dirty="0" err="1"/>
              <a:t>gamification</a:t>
            </a:r>
            <a:r>
              <a:rPr lang="en-US" sz="2400" dirty="0"/>
              <a:t>?</a:t>
            </a:r>
          </a:p>
          <a:p>
            <a:r>
              <a:rPr lang="en-US" sz="2400" dirty="0" err="1"/>
              <a:t>Motivatie</a:t>
            </a:r>
            <a:endParaRPr lang="en-US" sz="2400" dirty="0"/>
          </a:p>
          <a:p>
            <a:r>
              <a:rPr lang="en-US" sz="2400" dirty="0"/>
              <a:t>Game Design Theory:</a:t>
            </a:r>
          </a:p>
          <a:p>
            <a:pPr lvl="1"/>
            <a:r>
              <a:rPr lang="en-US" sz="2200" dirty="0"/>
              <a:t>Player types</a:t>
            </a:r>
          </a:p>
          <a:p>
            <a:pPr lvl="1"/>
            <a:r>
              <a:rPr lang="en-US" sz="2200" dirty="0" err="1"/>
              <a:t>Vier</a:t>
            </a:r>
            <a:r>
              <a:rPr lang="en-US" sz="2200" dirty="0"/>
              <a:t> </a:t>
            </a:r>
            <a:r>
              <a:rPr lang="en-US" sz="2200" dirty="0" err="1"/>
              <a:t>vrijheden</a:t>
            </a:r>
            <a:r>
              <a:rPr lang="en-US" sz="2200" dirty="0"/>
              <a:t> van games</a:t>
            </a:r>
          </a:p>
          <a:p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/>
              <a:t>voorbeeld</a:t>
            </a:r>
            <a:r>
              <a:rPr lang="en-US" sz="2400" dirty="0"/>
              <a:t>: Skill Tree</a:t>
            </a:r>
          </a:p>
          <a:p>
            <a:r>
              <a:rPr lang="nl-NL" sz="2400" dirty="0"/>
              <a:t>Zelf een </a:t>
            </a:r>
            <a:r>
              <a:rPr lang="nl-NL" sz="2400" dirty="0" err="1"/>
              <a:t>Skill</a:t>
            </a:r>
            <a:r>
              <a:rPr lang="nl-NL" sz="2400" dirty="0"/>
              <a:t> Tree maken!</a:t>
            </a:r>
          </a:p>
        </p:txBody>
      </p:sp>
    </p:spTree>
    <p:extLst>
      <p:ext uri="{BB962C8B-B14F-4D97-AF65-F5344CB8AC3E}">
        <p14:creationId xmlns:p14="http://schemas.microsoft.com/office/powerpoint/2010/main" val="341483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 vrijheden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Vrijheid om te verkennen</a:t>
            </a:r>
          </a:p>
          <a:p>
            <a:r>
              <a:rPr lang="nl-NL" dirty="0">
                <a:solidFill>
                  <a:schemeClr val="accent3"/>
                </a:solidFill>
              </a:rPr>
              <a:t>Vrijheid om te falen</a:t>
            </a:r>
          </a:p>
          <a:p>
            <a:r>
              <a:rPr lang="nl-NL" dirty="0"/>
              <a:t>Vrijheid van identiteit</a:t>
            </a:r>
          </a:p>
          <a:p>
            <a:r>
              <a:rPr lang="nl-NL" dirty="0"/>
              <a:t>Vrijheid van inspanning</a:t>
            </a:r>
          </a:p>
        </p:txBody>
      </p:sp>
      <p:pic>
        <p:nvPicPr>
          <p:cNvPr id="1026" name="Picture 2" descr="https://allthingsnewagain.files.wordpress.com/2014/11/i-havent-failed-quot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7709" y="2160589"/>
            <a:ext cx="4660173" cy="349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485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 vrijheden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Vrijheid om te verkennen</a:t>
            </a:r>
          </a:p>
          <a:p>
            <a:r>
              <a:rPr lang="nl-NL" dirty="0"/>
              <a:t>Vrijheid om te falen</a:t>
            </a:r>
          </a:p>
          <a:p>
            <a:r>
              <a:rPr lang="nl-NL" dirty="0">
                <a:solidFill>
                  <a:schemeClr val="accent3"/>
                </a:solidFill>
              </a:rPr>
              <a:t>Vrijheid van identiteit</a:t>
            </a:r>
          </a:p>
          <a:p>
            <a:r>
              <a:rPr lang="nl-NL" dirty="0"/>
              <a:t>Vrijheid van inspanning</a:t>
            </a:r>
          </a:p>
        </p:txBody>
      </p:sp>
      <p:pic>
        <p:nvPicPr>
          <p:cNvPr id="3074" name="Picture 2" descr="http://fc08.deviantart.net/fs70/f/2013/071/b/a/batman_s_universe_cosplay_group_by_visual_aurelie-d5xtri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3457" y="2160589"/>
            <a:ext cx="4559058" cy="303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254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 vrijheden van spel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Vrijheid om te verkennen</a:t>
            </a:r>
          </a:p>
          <a:p>
            <a:r>
              <a:rPr lang="nl-NL" dirty="0"/>
              <a:t>Vrijheid om te falen</a:t>
            </a:r>
          </a:p>
          <a:p>
            <a:r>
              <a:rPr lang="nl-NL" dirty="0"/>
              <a:t>Vrijheid van identiteit</a:t>
            </a:r>
          </a:p>
          <a:p>
            <a:r>
              <a:rPr lang="nl-NL" dirty="0">
                <a:solidFill>
                  <a:schemeClr val="accent3"/>
                </a:solidFill>
              </a:rPr>
              <a:t>Vrijheid van inspanning</a:t>
            </a:r>
          </a:p>
        </p:txBody>
      </p:sp>
      <p:pic>
        <p:nvPicPr>
          <p:cNvPr id="2050" name="Picture 2" descr="http://www.megandredge.com/wp-content/uploads/2013/10/Lazy-Coworker-Blo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7708" y="2271046"/>
            <a:ext cx="4850019" cy="323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464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Skill</a:t>
            </a:r>
            <a:r>
              <a:rPr lang="nl-NL" dirty="0"/>
              <a:t> Tree met Badges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Competentie en Autonomie</a:t>
            </a:r>
          </a:p>
        </p:txBody>
      </p:sp>
    </p:spTree>
    <p:extLst>
      <p:ext uri="{BB962C8B-B14F-4D97-AF65-F5344CB8AC3E}">
        <p14:creationId xmlns:p14="http://schemas.microsoft.com/office/powerpoint/2010/main" val="500712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"/>
            <a:ext cx="7620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5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706"/>
            <a:ext cx="9144000" cy="64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6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Player</a:t>
            </a:r>
            <a:r>
              <a:rPr lang="nl-NL" dirty="0"/>
              <a:t> types of </a:t>
            </a:r>
            <a:r>
              <a:rPr lang="nl-NL" dirty="0" err="1"/>
              <a:t>Barthlow</a:t>
            </a:r>
            <a:endParaRPr lang="nl-NL" dirty="0"/>
          </a:p>
        </p:txBody>
      </p:sp>
      <p:pic>
        <p:nvPicPr>
          <p:cNvPr id="1026" name="Picture 2" descr="http://www.jonathantoler.com/wp-content/uploads/2013/04/playerTypes_flat.pn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895" y="1930400"/>
            <a:ext cx="6393776" cy="333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489645" y="1561068"/>
            <a:ext cx="1543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Actie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489645" y="5261318"/>
            <a:ext cx="1543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Interactie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7182833" y="3419528"/>
            <a:ext cx="1543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Content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-285015" y="3419886"/>
            <a:ext cx="1543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Spelers</a:t>
            </a:r>
          </a:p>
        </p:txBody>
      </p:sp>
    </p:spTree>
    <p:extLst>
      <p:ext uri="{BB962C8B-B14F-4D97-AF65-F5344CB8AC3E}">
        <p14:creationId xmlns:p14="http://schemas.microsoft.com/office/powerpoint/2010/main" val="210573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Khan Academy: Badges</a:t>
            </a:r>
          </a:p>
        </p:txBody>
      </p:sp>
      <p:pic>
        <p:nvPicPr>
          <p:cNvPr id="4" name="Picture 5" descr="http://i.imgur.com/e807y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19375" y="2160588"/>
            <a:ext cx="232886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452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706"/>
            <a:ext cx="9144000" cy="6454588"/>
          </a:xfrm>
          <a:prstGeom prst="rect">
            <a:avLst/>
          </a:prstGeom>
        </p:spPr>
      </p:pic>
      <p:pic>
        <p:nvPicPr>
          <p:cNvPr id="3" name="Afbeelding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3244" y="1674379"/>
            <a:ext cx="526415" cy="488950"/>
          </a:xfrm>
          <a:prstGeom prst="ellipse">
            <a:avLst/>
          </a:prstGeom>
          <a:pattFill prst="smConfetti">
            <a:fgClr>
              <a:schemeClr val="accent2"/>
            </a:fgClr>
            <a:bgClr>
              <a:schemeClr val="bg1"/>
            </a:bgClr>
          </a:pattFill>
          <a:ln w="3175" cap="rnd">
            <a:solidFill>
              <a:srgbClr val="333333"/>
            </a:solidFill>
          </a:ln>
          <a:effectLst/>
        </p:spPr>
      </p:pic>
      <p:pic>
        <p:nvPicPr>
          <p:cNvPr id="4" name="Afbeelding 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1129" y="4126634"/>
            <a:ext cx="511810" cy="48895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pic>
        <p:nvPicPr>
          <p:cNvPr id="5" name="Afbeelding 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8282" y="6046759"/>
            <a:ext cx="563245" cy="532130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pic>
        <p:nvPicPr>
          <p:cNvPr id="6" name="Afbeelding 5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764" y="201706"/>
            <a:ext cx="592455" cy="582295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  <p:pic>
        <p:nvPicPr>
          <p:cNvPr id="7" name="Afbeelding 6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7515" y="2763779"/>
            <a:ext cx="592455" cy="582295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55780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2.59259E-6 L 7.5E-6 -2.59259E-6 C 0.00469 0.0007 0.00921 0.00209 0.01372 0.00209 C 0.0158 0.00209 0.01771 0.00047 0.0198 -2.59259E-6 C 0.02674 -0.00208 0.02692 -0.00162 0.03334 -0.00416 C 0.0408 -0.00694 0.03594 -0.00578 0.04549 -0.01018 C 0.04844 -0.01134 0.0533 -0.01226 0.05608 -0.01412 C 0.06702 -0.02152 0.05348 -0.01527 0.06667 -0.02222 C 0.06962 -0.02384 0.07275 -0.025 0.07587 -0.02639 L 0.08039 -0.02824 C 0.0849 -0.0324 0.0856 -0.03333 0.09098 -0.03634 C 0.09237 -0.03726 0.09393 -0.03773 0.09549 -0.03842 C 0.10608 -0.04907 0.09705 -0.04143 0.10608 -0.04652 C 0.12171 -0.05555 0.10053 -0.04537 0.12119 -0.05463 C 0.12275 -0.05532 0.12431 -0.05648 0.12587 -0.05671 C 0.1665 -0.06157 0.14775 -0.06064 0.18178 -0.06064 L 0.18178 -0.06064 " pathEditMode="relative" ptsTypes="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8.33333E-7 2.59259E-6 C 0.00521 0.00069 0.01025 0.00208 0.01528 0.00208 C 0.01684 0.00208 0.01841 0.00069 0.0198 2.59259E-6 C 0.02796 -0.00463 0.02327 -0.00348 0.03039 -0.00602 C 0.03247 -0.00695 0.03438 -0.00741 0.03646 -0.00811 C 0.03803 -0.0088 0.03941 -0.00949 0.04098 -0.01019 C 0.04306 -0.01088 0.04514 -0.01135 0.04705 -0.01227 C 0.0573 -0.01598 0.04566 -0.01343 0.06372 -0.01829 C 0.0665 -0.01899 0.07813 -0.02223 0.08039 -0.02223 C 0.11268 -0.02338 0.14497 -0.02362 0.17726 -0.02431 C 0.17882 -0.025 0.18021 -0.0257 0.18178 -0.02639 C 0.18386 -0.02709 0.18594 -0.02732 0.18785 -0.02824 C 0.18959 -0.02917 0.1908 -0.03125 0.19237 -0.03241 C 0.20487 -0.04074 0.18716 -0.0257 0.20296 -0.03843 C 0.20608 -0.04098 0.20903 -0.04375 0.21216 -0.04653 L 0.21667 -0.05047 L 0.22119 -0.05463 C 0.22726 -0.05996 0.2316 -0.0632 0.23629 -0.07269 C 0.23733 -0.07477 0.23855 -0.07662 0.23941 -0.07871 C 0.24011 -0.08079 0.24046 -0.08287 0.24098 -0.08496 C 0.24046 -0.09491 0.24011 -0.1051 0.23941 -0.11505 C 0.23837 -0.12732 0.2382 -0.11922 0.2349 -0.12917 C 0.22761 -0.15093 0.2356 -0.1338 0.22882 -0.14746 L 0.22275 -0.17176 C 0.22223 -0.17362 0.22223 -0.17593 0.22119 -0.17778 C 0.21962 -0.18033 0.21806 -0.18311 0.21667 -0.18588 C 0.21459 -0.18982 0.2132 -0.19445 0.2106 -0.19792 C 0.20903 -0.2 0.20747 -0.20186 0.20608 -0.20394 C 0.19844 -0.21574 0.20487 -0.20903 0.19688 -0.21621 L 0.1908 -0.22824 C 0.18994 -0.23033 0.18907 -0.23264 0.18785 -0.23426 C 0.17448 -0.25186 0.1908 -0.2294 0.18021 -0.2463 C 0.17882 -0.24862 0.17709 -0.25024 0.1757 -0.25232 C 0.17344 -0.25625 0.17171 -0.26042 0.16962 -0.26459 C 0.16858 -0.26667 0.16806 -0.26922 0.16667 -0.27061 C 0.16511 -0.27199 0.16372 -0.27362 0.16216 -0.27454 C 0.14948 -0.28311 0.16598 -0.26922 0.15296 -0.28079 C 0.15139 -0.2875 0.15139 -0.28473 0.15139 -0.28866 L 0.15139 -0.28866 " pathEditMode="relative" ptsTypes="AAAAAAAAAAAAAAAAAAAAAAAAAAAAAAAAAAAAA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-3.61111E-6 -2.59259E-6 C 0.00469 0.0007 0.0092 0.00185 0.01372 0.00185 C 0.02379 0.00185 0.02882 -0.00046 0.03802 -0.00416 L 0.05764 -0.01227 C 0.06511 -0.01805 0.06875 -0.02129 0.07743 -0.02639 C 0.08021 -0.02801 0.08351 -0.0287 0.08646 -0.03032 C 0.08854 -0.03148 0.09045 -0.0331 0.09254 -0.03449 C 0.09844 -0.03796 0.10452 -0.04143 0.11059 -0.04444 C 0.11563 -0.04699 0.12431 -0.04791 0.12865 -0.04861 C 0.13177 -0.04977 0.1349 -0.05092 0.13785 -0.05254 C 0.14097 -0.0544 0.14358 -0.0574 0.14688 -0.05856 C 0.15035 -0.05995 0.154 -0.05995 0.15747 -0.06065 C 0.16597 -0.06458 0.17483 -0.06805 0.18316 -0.07268 C 0.18681 -0.07477 0.19028 -0.07708 0.19375 -0.07893 C 0.19584 -0.07986 0.19792 -0.08009 0.19983 -0.08078 C 0.20347 -0.08217 0.20695 -0.08333 0.21042 -0.08495 C 0.22761 -0.09305 0.21459 -0.08842 0.23021 -0.09699 C 0.23316 -0.09861 0.23629 -0.09953 0.23924 -0.10115 C 0.24271 -0.10277 0.24965 -0.10648 0.25295 -0.10902 C 0.25504 -0.11088 0.25695 -0.11319 0.25903 -0.11527 C 0.26198 -0.11805 0.26545 -0.1199 0.26806 -0.12338 C 0.27361 -0.13078 0.27309 -0.12963 0.27865 -0.13935 C 0.28802 -0.15602 0.27465 -0.13356 0.28472 -0.15347 C 0.28559 -0.15509 0.28681 -0.15625 0.28768 -0.15764 C 0.2882 -0.16041 0.28872 -0.16296 0.28924 -0.16574 C 0.29358 -0.18611 0.2875 -0.15463 0.29236 -0.17986 C 0.29184 -0.1912 0.29254 -0.20301 0.2908 -0.21412 C 0.29028 -0.2169 0.28785 -0.21852 0.28629 -0.22014 C 0.28229 -0.22453 0.28177 -0.2243 0.27709 -0.22639 C 0.27222 -0.22569 0.26077 -0.22777 0.2559 -0.22014 C 0.25452 -0.21805 0.25382 -0.21504 0.25295 -0.21227 C 0.25226 -0.21018 0.25191 -0.2081 0.25139 -0.20602 C 0.25191 -0.20277 0.25209 -0.1993 0.25295 -0.19606 C 0.25434 -0.19097 0.25712 -0.18819 0.26042 -0.18588 C 0.26771 -0.18102 0.2849 -0.18217 0.28768 -0.18194 C 0.29931 -0.18264 0.31094 -0.18264 0.32257 -0.18379 C 0.32709 -0.18426 0.32778 -0.18727 0.3316 -0.19004 C 0.33316 -0.19097 0.33472 -0.1912 0.33629 -0.1919 L 0.34531 -0.20416 C 0.34688 -0.20602 0.34896 -0.20764 0.34983 -0.21018 C 0.35087 -0.21296 0.35209 -0.21551 0.35295 -0.21828 C 0.35781 -0.23379 0.35764 -0.23356 0.36042 -0.24444 C 0.36094 -0.24977 0.36129 -0.25532 0.36198 -0.26065 C 0.36233 -0.26342 0.36302 -0.26597 0.36354 -0.26875 C 0.36406 -0.27199 0.36441 -0.27546 0.36493 -0.27893 C 0.36597 -0.28426 0.36754 -0.28958 0.36806 -0.2949 L 0.36962 -0.30902 C 0.3691 -0.31713 0.3691 -0.32546 0.36806 -0.33333 C 0.36754 -0.33703 0.36615 -0.34027 0.36493 -0.34352 C 0.36406 -0.34629 0.36285 -0.34884 0.36198 -0.35162 C 0.36129 -0.35347 0.36111 -0.35578 0.36042 -0.35764 C 0.35972 -0.35972 0.35834 -0.36157 0.35747 -0.36365 C 0.35625 -0.3662 0.35538 -0.36898 0.35434 -0.37176 C 0.35382 -0.37384 0.35365 -0.37592 0.35295 -0.37777 C 0.35104 -0.38217 0.34879 -0.38588 0.34688 -0.39004 C 0.34584 -0.3919 0.34462 -0.39375 0.34375 -0.39606 C 0.33959 -0.40717 0.34219 -0.40162 0.33629 -0.41227 C 0.33577 -0.41481 0.33559 -0.41759 0.33472 -0.42014 C 0.33403 -0.42245 0.33264 -0.4243 0.3316 -0.42639 C 0.33056 -0.42893 0.32969 -0.43171 0.32865 -0.43449 C 0.32917 -0.44861 0.32934 -0.46273 0.33021 -0.47685 C 0.33073 -0.48565 0.33229 -0.48565 0.33629 -0.49305 C 0.35625 -0.53125 0.33212 -0.48773 0.34688 -0.51111 C 0.35018 -0.51643 0.35018 -0.51898 0.35295 -0.52523 C 0.35382 -0.52731 0.35469 -0.52963 0.3559 -0.53125 C 0.35729 -0.5331 0.35903 -0.53402 0.36042 -0.53541 C 0.3665 -0.54745 0.3599 -0.53703 0.36806 -0.54352 C 0.37188 -0.54652 0.37101 -0.54953 0.37413 -0.55347 C 0.37761 -0.55833 0.38004 -0.5581 0.38472 -0.55972 C 0.38768 -0.56227 0.39184 -0.56365 0.39375 -0.56782 C 0.39775 -0.57546 0.39514 -0.57291 0.40139 -0.57569 C 0.40747 -0.57523 0.41354 -0.57546 0.41962 -0.57384 C 0.42674 -0.57199 0.42205 -0.5669 0.42552 -0.57176 L 0.42552 -0.57176 " pathEditMode="relative" ptsTypes="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0093 L -0.0007 0.00093 C 0.0059 -0.00185 0.0125 -0.00417 0.0191 -0.00718 C 0.03437 -0.01389 0.0184 -0.00857 0.03576 -0.01528 C 0.03975 -0.01667 0.04392 -0.01736 0.04791 -0.01921 C 0.05399 -0.02222 0.05972 -0.02732 0.06597 -0.0294 C 0.07014 -0.03079 0.0743 -0.03148 0.07812 -0.03333 C 0.09896 -0.04329 0.07587 -0.03704 0.09635 -0.04144 C 0.10139 -0.04421 0.10607 -0.04792 0.11128 -0.04954 C 0.1158 -0.05093 0.12048 -0.05208 0.125 -0.0537 C 0.12656 -0.05417 0.12795 -0.05509 0.12951 -0.05556 C 0.13298 -0.05695 0.13646 -0.05857 0.1401 -0.05972 C 0.14514 -0.06134 0.15017 -0.06273 0.15521 -0.06366 C 0.16996 -0.06644 0.16232 -0.06505 0.17795 -0.06782 C 0.19062 -0.06713 0.2033 -0.0669 0.2158 -0.06574 C 0.21788 -0.06551 0.21996 -0.06435 0.22187 -0.06366 C 0.22448 -0.06296 0.22691 -0.0625 0.22951 -0.06157 C 0.23073 -0.06134 0.23837 -0.0588 0.2401 -0.05764 C 0.24323 -0.05532 0.24618 -0.05232 0.24913 -0.04954 L 0.25364 -0.0456 C 0.25521 -0.04421 0.25694 -0.04329 0.25833 -0.04144 C 0.25972 -0.03935 0.26146 -0.03773 0.26285 -0.03542 C 0.26406 -0.03357 0.26476 -0.03148 0.2658 -0.0294 L 0.27031 -0.01111 L 0.27187 -0.00509 C 0.27135 0.0037 0.27153 0.0125 0.27031 0.02106 C 0.27014 0.02361 0.26892 0.02593 0.26736 0.02731 C 0.26458 0.0294 0.25833 0.03125 0.25833 0.03125 C 0.25521 0.03055 0.25191 0.03079 0.24913 0.02917 C 0.2467 0.02778 0.24149 0.01736 0.2401 0.01505 C 0.23732 0.01088 0.23611 0.01018 0.23246 0.00694 C 0.225 -0.0081 0.22795 0.00046 0.23246 -0.03333 C 0.23403 -0.04398 0.23993 -0.05139 0.24618 -0.05764 C 0.25017 -0.06157 0.25399 -0.06597 0.25833 -0.06968 C 0.25972 -0.07107 0.26111 -0.07245 0.26285 -0.07361 C 0.26423 -0.07454 0.2658 -0.075 0.26736 -0.0757 C 0.27135 -0.07708 0.27552 -0.07778 0.27951 -0.07963 C 0.28837 -0.08357 0.28246 -0.08148 0.29774 -0.0838 C 0.30521 -0.0831 0.31285 -0.08264 0.32031 -0.08171 C 0.32309 -0.08125 0.32812 -0.07894 0.3309 -0.07755 C 0.34496 -0.06551 0.32778 -0.08102 0.33854 -0.06968 C 0.33993 -0.06829 0.34184 -0.06736 0.34305 -0.06574 L 0.36128 -0.04144 C 0.36285 -0.03935 0.36406 -0.03704 0.3658 -0.03542 L 0.37031 -0.03148 L 0.37639 -0.01921 L 0.37951 -0.0132 C 0.37847 0.01343 0.38021 0.01597 0.37639 0.03333 C 0.37604 0.03542 0.37569 0.0375 0.375 0.03935 C 0.37413 0.04143 0.37291 0.04329 0.37187 0.04537 C 0.36684 0.04468 0.36146 0.04583 0.35677 0.04329 C 0.35347 0.04167 0.34913 0.03333 0.34913 0.03333 C 0.3467 0.02315 0.3467 0.02639 0.34913 0.01111 C 0.35121 -0.00139 0.35295 -0.00255 0.35833 -0.0132 C 0.3592 -0.01528 0.35972 -0.01782 0.36128 -0.01921 C 0.36458 -0.02222 0.36805 -0.0257 0.37187 -0.02732 C 0.37951 -0.03079 0.38541 -0.03171 0.39305 -0.03333 C 0.39913 -0.03264 0.40521 -0.03241 0.41128 -0.03148 C 0.41649 -0.03056 0.4158 -0.02847 0.42031 -0.02523 C 0.42187 -0.02431 0.42344 -0.02407 0.42482 -0.02338 C 0.42448 -0.01852 0.42413 -0.01389 0.42344 -0.00926 C 0.42309 -0.00718 0.42205 -0.00532 0.42187 -0.00301 C 0.42135 0.0088 0.42309 0.04653 0.41892 0.06759 C 0.41805 0.07176 0.41684 0.07569 0.4158 0.07963 L 0.41128 0.09792 L 0.40833 0.10995 L 0.40677 0.1162 C 0.40521 0.14514 0.40521 0.13495 0.40521 0.14653 L 0.40521 0.14653 " pathEditMode="relative" ptsTypes="A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2.22222E-6 L 6.66667E-6 -2.22222E-6 C 0.00469 -0.00139 0.00938 -0.00208 0.01372 -0.00416 C 0.01546 -0.00486 0.01667 -0.00717 0.01824 -0.0081 C 0.02015 -0.00926 0.0224 -0.00903 0.02431 -0.01018 C 0.02848 -0.0125 0.03265 -0.01481 0.03646 -0.01828 C 0.03803 -0.01967 0.03924 -0.02153 0.04098 -0.02222 C 0.05712 -0.03009 0.0764 -0.02754 0.09254 -0.02824 C 0.12032 -0.03356 0.08056 -0.02639 0.12136 -0.0324 C 0.13299 -0.03403 0.12709 -0.03379 0.13629 -0.03634 C 0.13924 -0.03727 0.14237 -0.03773 0.14532 -0.03842 C 0.16407 -0.03773 0.18282 -0.03842 0.2014 -0.03634 C 0.20903 -0.03565 0.22535 -0.02778 0.23317 -0.0243 L 0.23785 -0.02222 L 0.24237 -0.02014 C 0.24393 -0.01898 0.24515 -0.01713 0.24688 -0.0162 C 0.24983 -0.01458 0.25296 -0.01342 0.25591 -0.01227 C 0.25747 -0.01157 0.25903 -0.01111 0.2606 -0.01018 C 0.26251 -0.00879 0.26459 -0.00717 0.2665 -0.00602 C 0.26806 -0.00532 0.26962 -0.00509 0.27119 -0.00416 C 0.27275 -0.00301 0.27397 -0.00115 0.2757 -2.22222E-6 C 0.27813 0.00162 0.28074 0.00232 0.28317 0.00394 C 0.29758 0.01366 0.28508 0.00764 0.29532 0.01204 C 0.29844 0.01482 0.30122 0.01806 0.30452 0.02014 C 0.30643 0.02153 0.30869 0.02269 0.3106 0.02431 C 0.31268 0.02593 0.31459 0.02824 0.3165 0.03033 C 0.31806 0.03172 0.3198 0.03264 0.32119 0.03426 C 0.32275 0.03611 0.32397 0.03866 0.3257 0.04028 C 0.33768 0.05278 0.33178 0.04375 0.34237 0.05648 C 0.34549 0.06042 0.34844 0.06459 0.3514 0.06875 C 0.35296 0.0706 0.35417 0.07315 0.35591 0.07477 C 0.35747 0.07616 0.35886 0.07755 0.3606 0.07871 C 0.36251 0.08033 0.36476 0.08102 0.3665 0.08287 C 0.36824 0.08449 0.36928 0.08727 0.37119 0.08889 C 0.37344 0.09074 0.37622 0.09121 0.37865 0.09283 C 0.38751 0.09885 0.37865 0.0956 0.38924 0.10093 C 0.39133 0.10185 0.39341 0.10232 0.39532 0.10301 C 0.39688 0.10371 0.39844 0.1044 0.39983 0.1051 C 0.40244 0.10579 0.40504 0.10602 0.40747 0.10695 C 0.41216 0.1088 0.4165 0.11111 0.42119 0.1132 C 0.42258 0.11389 0.42414 0.11435 0.4257 0.11505 C 0.42813 0.11644 0.43074 0.11806 0.43317 0.11922 C 0.43525 0.12014 0.43733 0.1206 0.43924 0.1213 C 0.44723 0.12361 0.44862 0.12361 0.45747 0.12523 C 0.47692 0.1338 0.47015 0.13172 0.51199 0.12523 C 0.5139 0.125 0.5139 0.12107 0.51511 0.11922 C 0.51598 0.1176 0.51719 0.11667 0.51806 0.11505 C 0.52032 0.11135 0.52119 0.10579 0.52414 0.10301 C 0.53542 0.09306 0.52153 0.10579 0.53317 0.09283 C 0.53976 0.08565 0.53629 0.09236 0.54237 0.08287 C 0.54358 0.08102 0.5441 0.07847 0.54532 0.07685 C 0.54723 0.07385 0.54983 0.07176 0.5514 0.06875 L 0.55747 0.05648 C 0.55851 0.05463 0.55973 0.05255 0.5606 0.05047 L 0.56355 0.04236 C 0.56407 0.03912 0.56407 0.03542 0.56511 0.03218 C 0.56615 0.02917 0.57101 0.02593 0.57258 0.02431 C 0.57587 0.02037 0.57935 0.0169 0.58178 0.01204 C 0.58924 -0.00301 0.57952 0.01551 0.58924 -2.22222E-6 C 0.59358 -0.00694 0.5915 -0.00694 0.59688 -0.01412 C 0.59862 -0.01666 0.60105 -0.01805 0.60296 -0.02014 C 0.61962 -0.04028 0.60417 -0.02546 0.62119 -0.04051 L 0.6257 -0.04444 C 0.62674 -0.04653 0.62744 -0.04884 0.62865 -0.05046 C 0.63108 -0.05416 0.63421 -0.05671 0.63629 -0.06065 C 0.63733 -0.06273 0.6382 -0.06481 0.63924 -0.06666 C 0.64167 -0.0706 0.64497 -0.07453 0.64844 -0.07685 C 0.64983 -0.07778 0.6514 -0.07824 0.65296 -0.07893 C 0.654 -0.08009 0.65487 -0.08171 0.65591 -0.08287 C 0.65626 -0.0831 0.67171 -0.09838 0.67414 -0.0949 L 0.67726 -0.09097 L 0.67726 -0.09097 " pathEditMode="relative" ptsTypes="AAAAAAAAAAAAAAAAA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Player</a:t>
            </a:r>
            <a:r>
              <a:rPr lang="nl-NL" dirty="0"/>
              <a:t> types of </a:t>
            </a:r>
            <a:r>
              <a:rPr lang="nl-NL" dirty="0" err="1"/>
              <a:t>Barthlow</a:t>
            </a:r>
            <a:endParaRPr lang="nl-NL" dirty="0"/>
          </a:p>
        </p:txBody>
      </p:sp>
      <p:pic>
        <p:nvPicPr>
          <p:cNvPr id="1026" name="Picture 2" descr="http://www.jonathantoler.com/wp-content/uploads/2013/04/playerTypes_flat.pn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895" y="1930400"/>
            <a:ext cx="6393776" cy="333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489645" y="1561068"/>
            <a:ext cx="1543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Actie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489645" y="5261318"/>
            <a:ext cx="1543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Interactie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7182833" y="3419528"/>
            <a:ext cx="1543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Content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-285015" y="3419886"/>
            <a:ext cx="1543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Spelers</a:t>
            </a:r>
          </a:p>
        </p:txBody>
      </p:sp>
    </p:spTree>
    <p:extLst>
      <p:ext uri="{BB962C8B-B14F-4D97-AF65-F5344CB8AC3E}">
        <p14:creationId xmlns:p14="http://schemas.microsoft.com/office/powerpoint/2010/main" val="24952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 game designers’ </a:t>
            </a:r>
            <a:r>
              <a:rPr lang="nl-NL" dirty="0" err="1"/>
              <a:t>challenge</a:t>
            </a:r>
            <a:r>
              <a:rPr lang="nl-NL" dirty="0"/>
              <a:t>..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598" y="1638302"/>
            <a:ext cx="6853444" cy="4189959"/>
          </a:xfrm>
        </p:spPr>
      </p:pic>
    </p:spTree>
    <p:extLst>
      <p:ext uri="{BB962C8B-B14F-4D97-AF65-F5344CB8AC3E}">
        <p14:creationId xmlns:p14="http://schemas.microsoft.com/office/powerpoint/2010/main" val="9993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SKILL TREE MAKEN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Stappenplan:</a:t>
            </a:r>
          </a:p>
          <a:p>
            <a:r>
              <a:rPr lang="nl-NL" dirty="0"/>
              <a:t>Kies een hoofdstuk/onderwerp</a:t>
            </a:r>
          </a:p>
          <a:p>
            <a:r>
              <a:rPr lang="nl-NL" dirty="0"/>
              <a:t>Maak een lijst van de vaardigheden die de leerling lopende het hoofdstuk opdoen (Liever geen kennis).</a:t>
            </a:r>
          </a:p>
          <a:p>
            <a:r>
              <a:rPr lang="nl-NL" dirty="0"/>
              <a:t>Maak een </a:t>
            </a:r>
            <a:r>
              <a:rPr lang="nl-NL" dirty="0" err="1"/>
              <a:t>Skill</a:t>
            </a:r>
            <a:r>
              <a:rPr lang="nl-NL" dirty="0"/>
              <a:t> Tree, waarbij pijlen weergeven welke vaardigheden nodig zijn om de nieuwe </a:t>
            </a:r>
            <a:r>
              <a:rPr lang="nl-NL" dirty="0" err="1"/>
              <a:t>skill</a:t>
            </a:r>
            <a:r>
              <a:rPr lang="nl-NL" dirty="0"/>
              <a:t> te kunnen verwerven.</a:t>
            </a:r>
          </a:p>
          <a:p>
            <a:endParaRPr lang="nl-NL" dirty="0"/>
          </a:p>
          <a:p>
            <a:r>
              <a:rPr lang="nl-NL" dirty="0"/>
              <a:t>Zoek (</a:t>
            </a:r>
            <a:r>
              <a:rPr lang="nl-NL" dirty="0" err="1"/>
              <a:t>voorbereidings</a:t>
            </a:r>
            <a:r>
              <a:rPr lang="nl-NL" dirty="0"/>
              <a:t>)opdrachten die betrekking hebben op de betreffende vaardigheid (mogen ook kennisvragen zijn!).</a:t>
            </a:r>
          </a:p>
          <a:p>
            <a:r>
              <a:rPr lang="nl-NL" dirty="0"/>
              <a:t>Zoek of maak </a:t>
            </a:r>
            <a:r>
              <a:rPr lang="nl-NL" dirty="0" err="1"/>
              <a:t>toetsopdrachten</a:t>
            </a:r>
            <a:r>
              <a:rPr lang="nl-NL" dirty="0"/>
              <a:t> per vaardigheid. Eventueel meerdere versies (</a:t>
            </a:r>
            <a:r>
              <a:rPr lang="nl-NL" dirty="0" err="1"/>
              <a:t>freedom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fail</a:t>
            </a:r>
            <a:r>
              <a:rPr lang="nl-NL" dirty="0"/>
              <a:t>!).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407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Tools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/>
              <a:t>Yworks</a:t>
            </a:r>
            <a:r>
              <a:rPr lang="nl-NL" dirty="0"/>
              <a:t>:</a:t>
            </a:r>
            <a:endParaRPr lang="en-US" dirty="0"/>
          </a:p>
          <a:p>
            <a:pPr marL="0" indent="0">
              <a:buNone/>
            </a:pPr>
            <a:r>
              <a:rPr lang="nl-NL" u="sng" dirty="0">
                <a:hlinkClick r:id="rId2"/>
              </a:rPr>
              <a:t>http://www.yworks.com/products/yed</a:t>
            </a:r>
            <a:endParaRPr lang="en-US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/>
              <a:t>Libreoffice</a:t>
            </a:r>
            <a:r>
              <a:rPr lang="nl-NL" dirty="0"/>
              <a:t> draw:</a:t>
            </a:r>
            <a:endParaRPr lang="en-US" dirty="0"/>
          </a:p>
          <a:p>
            <a:pPr marL="0" indent="0">
              <a:buNone/>
            </a:pPr>
            <a:r>
              <a:rPr lang="nl-NL" u="sng" dirty="0">
                <a:hlinkClick r:id="rId3"/>
              </a:rPr>
              <a:t>http://www.libreoffice.org/</a:t>
            </a:r>
            <a:endParaRPr lang="en-US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/>
              <a:t>Playbook</a:t>
            </a:r>
            <a:r>
              <a:rPr lang="nl-NL" dirty="0"/>
              <a:t> </a:t>
            </a:r>
            <a:r>
              <a:rPr lang="nl-NL" dirty="0" err="1"/>
              <a:t>Gamification</a:t>
            </a:r>
            <a:r>
              <a:rPr lang="nl-NL" dirty="0"/>
              <a:t> (Bart Giethoorn):</a:t>
            </a:r>
          </a:p>
          <a:p>
            <a:pPr marL="0" indent="0">
              <a:buNone/>
            </a:pPr>
            <a:r>
              <a:rPr lang="nl-NL" dirty="0">
                <a:hlinkClick r:id="rId4"/>
              </a:rPr>
              <a:t>http://www.playbookgamification.nl/resources/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Hier tref je ook door Bart gemaakte </a:t>
            </a:r>
            <a:r>
              <a:rPr lang="nl-NL" dirty="0" err="1"/>
              <a:t>skill</a:t>
            </a:r>
            <a:r>
              <a:rPr lang="nl-NL" dirty="0"/>
              <a:t> trees aan voor NEWTON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9902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Literatuur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 descr="http://karlkapp.com/wp-content/uploads/2012/08/the_gamification_of_learning_and_instruction_cov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463" y="1828800"/>
            <a:ext cx="3331064" cy="421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bottomlineperformance.com/wordpress/wp-content/uploads/2013/12/fieldbook-cov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5805" y="1828800"/>
            <a:ext cx="3226928" cy="420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0859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Resources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200" dirty="0" err="1"/>
              <a:t>Articles</a:t>
            </a:r>
            <a:r>
              <a:rPr lang="nl-NL" sz="1200" dirty="0"/>
              <a:t>:</a:t>
            </a:r>
          </a:p>
          <a:p>
            <a:r>
              <a:rPr lang="nl-NL" sz="1200" dirty="0"/>
              <a:t>Deterding, S., Dixon, D., </a:t>
            </a:r>
            <a:r>
              <a:rPr lang="nl-NL" sz="1200" dirty="0" err="1"/>
              <a:t>Khaled</a:t>
            </a:r>
            <a:r>
              <a:rPr lang="nl-NL" sz="1200" dirty="0"/>
              <a:t>, R., &amp; </a:t>
            </a:r>
            <a:r>
              <a:rPr lang="nl-NL" sz="1200" dirty="0" err="1"/>
              <a:t>Nacke</a:t>
            </a:r>
            <a:r>
              <a:rPr lang="nl-NL" sz="1200" dirty="0"/>
              <a:t>, L. (2011, September). </a:t>
            </a:r>
            <a:r>
              <a:rPr lang="nl-NL" sz="1200" dirty="0" err="1"/>
              <a:t>From</a:t>
            </a:r>
            <a:r>
              <a:rPr lang="nl-NL" sz="1200" dirty="0"/>
              <a:t> game design </a:t>
            </a:r>
            <a:r>
              <a:rPr lang="nl-NL" sz="1200" dirty="0" err="1"/>
              <a:t>elements</a:t>
            </a:r>
            <a:r>
              <a:rPr lang="nl-NL" sz="1200" dirty="0"/>
              <a:t> </a:t>
            </a:r>
            <a:r>
              <a:rPr lang="nl-NL" sz="1200" dirty="0" err="1"/>
              <a:t>to</a:t>
            </a:r>
            <a:r>
              <a:rPr lang="nl-NL" sz="1200" dirty="0"/>
              <a:t> </a:t>
            </a:r>
            <a:r>
              <a:rPr lang="nl-NL" sz="1200" dirty="0" err="1"/>
              <a:t>gamefulness</a:t>
            </a:r>
            <a:r>
              <a:rPr lang="nl-NL" sz="1200" dirty="0"/>
              <a:t>: </a:t>
            </a:r>
            <a:r>
              <a:rPr lang="nl-NL" sz="1200" dirty="0" err="1"/>
              <a:t>defining</a:t>
            </a:r>
            <a:r>
              <a:rPr lang="nl-NL" sz="1200" dirty="0"/>
              <a:t> gamification. In </a:t>
            </a:r>
            <a:r>
              <a:rPr lang="nl-NL" sz="1200" i="1" dirty="0" err="1"/>
              <a:t>Proceedings</a:t>
            </a:r>
            <a:r>
              <a:rPr lang="nl-NL" sz="1200" i="1" dirty="0"/>
              <a:t> of the 15th International </a:t>
            </a:r>
            <a:r>
              <a:rPr lang="nl-NL" sz="1200" i="1" dirty="0" err="1"/>
              <a:t>Academic</a:t>
            </a:r>
            <a:r>
              <a:rPr lang="nl-NL" sz="1200" i="1" dirty="0"/>
              <a:t> </a:t>
            </a:r>
            <a:r>
              <a:rPr lang="nl-NL" sz="1200" i="1" dirty="0" err="1"/>
              <a:t>MindTrek</a:t>
            </a:r>
            <a:r>
              <a:rPr lang="nl-NL" sz="1200" i="1" dirty="0"/>
              <a:t> Conference: </a:t>
            </a:r>
            <a:r>
              <a:rPr lang="nl-NL" sz="1200" i="1" dirty="0" err="1"/>
              <a:t>Envisioning</a:t>
            </a:r>
            <a:r>
              <a:rPr lang="nl-NL" sz="1200" i="1" dirty="0"/>
              <a:t> </a:t>
            </a:r>
            <a:r>
              <a:rPr lang="nl-NL" sz="1200" i="1" dirty="0" err="1"/>
              <a:t>Future</a:t>
            </a:r>
            <a:r>
              <a:rPr lang="nl-NL" sz="1200" i="1" dirty="0"/>
              <a:t> Media Environments</a:t>
            </a:r>
            <a:r>
              <a:rPr lang="nl-NL" sz="1200" dirty="0"/>
              <a:t> (pp. 9-15). ACM.</a:t>
            </a:r>
          </a:p>
          <a:p>
            <a:r>
              <a:rPr lang="en-GB" sz="1200" dirty="0" err="1"/>
              <a:t>Dichev</a:t>
            </a:r>
            <a:r>
              <a:rPr lang="en-GB" sz="1200" dirty="0"/>
              <a:t>, C., </a:t>
            </a:r>
            <a:r>
              <a:rPr lang="en-GB" sz="1200" dirty="0" err="1"/>
              <a:t>Dicheva</a:t>
            </a:r>
            <a:r>
              <a:rPr lang="en-GB" sz="1200" dirty="0"/>
              <a:t>, D. </a:t>
            </a:r>
            <a:r>
              <a:rPr lang="en-GB" sz="1200" dirty="0" err="1"/>
              <a:t>Angelova</a:t>
            </a:r>
            <a:r>
              <a:rPr lang="en-GB" sz="1200" dirty="0"/>
              <a:t>, G. &amp; </a:t>
            </a:r>
            <a:r>
              <a:rPr lang="en-GB" sz="1200" dirty="0" err="1"/>
              <a:t>Agre</a:t>
            </a:r>
            <a:r>
              <a:rPr lang="en-GB" sz="1200" dirty="0"/>
              <a:t>, G. (2014). From Gamification to </a:t>
            </a:r>
            <a:r>
              <a:rPr lang="en-GB" sz="1200" dirty="0" err="1"/>
              <a:t>Gameful</a:t>
            </a:r>
            <a:r>
              <a:rPr lang="en-GB" sz="1200" dirty="0"/>
              <a:t> Design and </a:t>
            </a:r>
            <a:r>
              <a:rPr lang="en-GB" sz="1200" dirty="0" err="1"/>
              <a:t>Gameful</a:t>
            </a:r>
            <a:r>
              <a:rPr lang="en-GB" sz="1200" dirty="0"/>
              <a:t> Experience in Learning. </a:t>
            </a:r>
            <a:r>
              <a:rPr lang="en-GB" sz="1200" i="1" dirty="0"/>
              <a:t>Cybernetics and </a:t>
            </a:r>
            <a:r>
              <a:rPr lang="en-GB" sz="1200" i="1" dirty="0" err="1"/>
              <a:t>Inforation</a:t>
            </a:r>
            <a:r>
              <a:rPr lang="en-GB" sz="1200" i="1" dirty="0"/>
              <a:t> Technologies. </a:t>
            </a:r>
            <a:r>
              <a:rPr lang="en-GB" sz="1200" dirty="0"/>
              <a:t>14(4). 80-100.</a:t>
            </a:r>
            <a:endParaRPr lang="en-US" sz="1200" dirty="0"/>
          </a:p>
          <a:p>
            <a:r>
              <a:rPr lang="nl-NL" sz="1200" dirty="0"/>
              <a:t>De Sousa </a:t>
            </a:r>
            <a:r>
              <a:rPr lang="nl-NL" sz="1200" dirty="0" err="1"/>
              <a:t>Borges</a:t>
            </a:r>
            <a:r>
              <a:rPr lang="nl-NL" sz="1200" dirty="0"/>
              <a:t>, S. </a:t>
            </a:r>
            <a:r>
              <a:rPr lang="nl-NL" sz="1200" dirty="0" err="1"/>
              <a:t>Macedo</a:t>
            </a:r>
            <a:r>
              <a:rPr lang="nl-NL" sz="1200" dirty="0"/>
              <a:t> Reis, H., </a:t>
            </a:r>
            <a:r>
              <a:rPr lang="nl-NL" sz="1200" dirty="0" err="1"/>
              <a:t>Durelli</a:t>
            </a:r>
            <a:r>
              <a:rPr lang="nl-NL" sz="1200" dirty="0"/>
              <a:t>, V.H.S., </a:t>
            </a:r>
            <a:r>
              <a:rPr lang="nl-NL" sz="1200" dirty="0" err="1"/>
              <a:t>Isotani</a:t>
            </a:r>
            <a:r>
              <a:rPr lang="nl-NL" sz="1200" dirty="0"/>
              <a:t>, S. (2014). A </a:t>
            </a:r>
            <a:r>
              <a:rPr lang="nl-NL" sz="1200" dirty="0" err="1"/>
              <a:t>systematic</a:t>
            </a:r>
            <a:r>
              <a:rPr lang="nl-NL" sz="1200" dirty="0"/>
              <a:t> </a:t>
            </a:r>
            <a:r>
              <a:rPr lang="nl-NL" sz="1200" dirty="0" err="1"/>
              <a:t>mapping</a:t>
            </a:r>
            <a:r>
              <a:rPr lang="nl-NL" sz="1200" dirty="0"/>
              <a:t> on gamification </a:t>
            </a:r>
            <a:r>
              <a:rPr lang="nl-NL" sz="1200" dirty="0" err="1"/>
              <a:t>applied</a:t>
            </a:r>
            <a:r>
              <a:rPr lang="nl-NL" sz="1200" dirty="0"/>
              <a:t> </a:t>
            </a:r>
            <a:r>
              <a:rPr lang="nl-NL" sz="1200" dirty="0" err="1"/>
              <a:t>to</a:t>
            </a:r>
            <a:r>
              <a:rPr lang="nl-NL" sz="1200" dirty="0"/>
              <a:t> </a:t>
            </a:r>
            <a:r>
              <a:rPr lang="nl-NL" sz="1200" dirty="0" err="1"/>
              <a:t>education</a:t>
            </a:r>
            <a:r>
              <a:rPr lang="nl-NL" sz="1200" dirty="0"/>
              <a:t>. In </a:t>
            </a:r>
            <a:r>
              <a:rPr lang="nl-NL" sz="1200" i="1" dirty="0"/>
              <a:t>SAC '14 </a:t>
            </a:r>
            <a:r>
              <a:rPr lang="nl-NL" sz="1200" i="1" dirty="0" err="1"/>
              <a:t>Proceedings</a:t>
            </a:r>
            <a:r>
              <a:rPr lang="nl-NL" sz="1200" i="1" dirty="0"/>
              <a:t> of the 29th </a:t>
            </a:r>
            <a:r>
              <a:rPr lang="nl-NL" sz="1200" i="1" dirty="0" err="1"/>
              <a:t>Annual</a:t>
            </a:r>
            <a:r>
              <a:rPr lang="nl-NL" sz="1200" i="1" dirty="0"/>
              <a:t> ACM Symposium on </a:t>
            </a:r>
            <a:r>
              <a:rPr lang="nl-NL" sz="1200" i="1" dirty="0" err="1"/>
              <a:t>Applied</a:t>
            </a:r>
            <a:r>
              <a:rPr lang="nl-NL" sz="1200" i="1" dirty="0"/>
              <a:t> Computing (pp. 216-222). </a:t>
            </a:r>
            <a:r>
              <a:rPr lang="nl-NL" sz="1200" dirty="0"/>
              <a:t>ACM</a:t>
            </a:r>
            <a:endParaRPr lang="nl-NL" sz="1200" i="1" dirty="0"/>
          </a:p>
          <a:p>
            <a:r>
              <a:rPr lang="nl-NL" sz="1200" dirty="0" err="1"/>
              <a:t>Caponetto</a:t>
            </a:r>
            <a:r>
              <a:rPr lang="nl-NL" sz="1200" dirty="0"/>
              <a:t>, </a:t>
            </a:r>
            <a:r>
              <a:rPr lang="nl-NL" sz="1200" dirty="0" err="1"/>
              <a:t>Ilaria</a:t>
            </a:r>
            <a:r>
              <a:rPr lang="nl-NL" sz="1200" dirty="0"/>
              <a:t>, Jeffrey </a:t>
            </a:r>
            <a:r>
              <a:rPr lang="nl-NL" sz="1200" dirty="0" err="1"/>
              <a:t>Earp</a:t>
            </a:r>
            <a:r>
              <a:rPr lang="nl-NL" sz="1200" dirty="0"/>
              <a:t>, </a:t>
            </a:r>
            <a:r>
              <a:rPr lang="nl-NL" sz="1200" dirty="0" err="1"/>
              <a:t>and</a:t>
            </a:r>
            <a:r>
              <a:rPr lang="nl-NL" sz="1200" dirty="0"/>
              <a:t> </a:t>
            </a:r>
            <a:r>
              <a:rPr lang="nl-NL" sz="1200" dirty="0" err="1"/>
              <a:t>Michela</a:t>
            </a:r>
            <a:r>
              <a:rPr lang="nl-NL" sz="1200" dirty="0"/>
              <a:t> </a:t>
            </a:r>
            <a:r>
              <a:rPr lang="nl-NL" sz="1200" dirty="0" err="1"/>
              <a:t>Ott</a:t>
            </a:r>
            <a:r>
              <a:rPr lang="nl-NL" sz="1200" dirty="0"/>
              <a:t>. "Gamification </a:t>
            </a:r>
            <a:r>
              <a:rPr lang="nl-NL" sz="1200" dirty="0" err="1"/>
              <a:t>and</a:t>
            </a:r>
            <a:r>
              <a:rPr lang="nl-NL" sz="1200" dirty="0"/>
              <a:t> </a:t>
            </a:r>
            <a:r>
              <a:rPr lang="nl-NL" sz="1200" dirty="0" err="1"/>
              <a:t>Education</a:t>
            </a:r>
            <a:r>
              <a:rPr lang="nl-NL" sz="1200" dirty="0"/>
              <a:t>: A </a:t>
            </a:r>
            <a:r>
              <a:rPr lang="nl-NL" sz="1200" dirty="0" err="1"/>
              <a:t>Literature</a:t>
            </a:r>
            <a:r>
              <a:rPr lang="nl-NL" sz="1200" dirty="0"/>
              <a:t> Review." </a:t>
            </a:r>
            <a:r>
              <a:rPr lang="nl-NL" sz="1200" i="1" dirty="0"/>
              <a:t>ECGBL2014-8th European Conference on Games </a:t>
            </a:r>
            <a:r>
              <a:rPr lang="nl-NL" sz="1200" i="1" dirty="0" err="1"/>
              <a:t>Based</a:t>
            </a:r>
            <a:r>
              <a:rPr lang="nl-NL" sz="1200" i="1" dirty="0"/>
              <a:t> Learning: ECGBL2014</a:t>
            </a:r>
            <a:r>
              <a:rPr lang="nl-NL" sz="1200" dirty="0"/>
              <a:t>. </a:t>
            </a:r>
            <a:r>
              <a:rPr lang="nl-NL" sz="1200" dirty="0" err="1"/>
              <a:t>Academic</a:t>
            </a:r>
            <a:r>
              <a:rPr lang="nl-NL" sz="1200" dirty="0"/>
              <a:t> Conferences </a:t>
            </a:r>
            <a:r>
              <a:rPr lang="nl-NL" sz="1200" dirty="0" err="1"/>
              <a:t>and</a:t>
            </a:r>
            <a:r>
              <a:rPr lang="nl-NL" sz="1200" dirty="0"/>
              <a:t> Publishing International, 2014.</a:t>
            </a:r>
          </a:p>
          <a:p>
            <a:r>
              <a:rPr lang="nl-NL" sz="1200" dirty="0" err="1"/>
              <a:t>Stott</a:t>
            </a:r>
            <a:r>
              <a:rPr lang="nl-NL" sz="1200" dirty="0"/>
              <a:t>, A., &amp; </a:t>
            </a:r>
            <a:r>
              <a:rPr lang="nl-NL" sz="1200" dirty="0" err="1"/>
              <a:t>Neustaedter</a:t>
            </a:r>
            <a:r>
              <a:rPr lang="nl-NL" sz="1200" dirty="0"/>
              <a:t>, C. (2013). Analysis of gamification in </a:t>
            </a:r>
            <a:r>
              <a:rPr lang="nl-NL" sz="1200" dirty="0" err="1"/>
              <a:t>education.</a:t>
            </a:r>
            <a:r>
              <a:rPr lang="nl-NL" sz="1200" i="1" dirty="0" err="1"/>
              <a:t>Surrey</a:t>
            </a:r>
            <a:r>
              <a:rPr lang="nl-NL" sz="1200" i="1" dirty="0"/>
              <a:t>, BC, Canada</a:t>
            </a:r>
            <a:r>
              <a:rPr lang="nl-NL" sz="1200" dirty="0"/>
              <a:t>.</a:t>
            </a:r>
          </a:p>
          <a:p>
            <a:pPr marL="0" indent="0">
              <a:buNone/>
            </a:pPr>
            <a:endParaRPr lang="nl-NL" sz="1200" dirty="0"/>
          </a:p>
          <a:p>
            <a:pPr marL="0" indent="0">
              <a:buNone/>
            </a:pPr>
            <a:endParaRPr lang="nl-NL" sz="1200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62452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Resources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200" dirty="0"/>
              <a:t>Books:</a:t>
            </a:r>
          </a:p>
          <a:p>
            <a:r>
              <a:rPr lang="nl-NL" sz="1200" dirty="0" err="1"/>
              <a:t>Kapp</a:t>
            </a:r>
            <a:r>
              <a:rPr lang="nl-NL" sz="1200" dirty="0"/>
              <a:t>, K. M. (2012). </a:t>
            </a:r>
            <a:r>
              <a:rPr lang="nl-NL" sz="1200" i="1" dirty="0"/>
              <a:t>The gamification of </a:t>
            </a:r>
            <a:r>
              <a:rPr lang="nl-NL" sz="1200" i="1" dirty="0" err="1"/>
              <a:t>learning</a:t>
            </a:r>
            <a:r>
              <a:rPr lang="nl-NL" sz="1200" i="1" dirty="0"/>
              <a:t> </a:t>
            </a:r>
            <a:r>
              <a:rPr lang="nl-NL" sz="1200" i="1" dirty="0" err="1"/>
              <a:t>and</a:t>
            </a:r>
            <a:r>
              <a:rPr lang="nl-NL" sz="1200" i="1" dirty="0"/>
              <a:t> </a:t>
            </a:r>
            <a:r>
              <a:rPr lang="nl-NL" sz="1200" i="1" dirty="0" err="1"/>
              <a:t>instruction</a:t>
            </a:r>
            <a:r>
              <a:rPr lang="nl-NL" sz="1200" i="1" dirty="0"/>
              <a:t>: game-</a:t>
            </a:r>
            <a:r>
              <a:rPr lang="nl-NL" sz="1200" i="1" dirty="0" err="1"/>
              <a:t>based</a:t>
            </a:r>
            <a:r>
              <a:rPr lang="nl-NL" sz="1200" i="1" dirty="0"/>
              <a:t> </a:t>
            </a:r>
            <a:r>
              <a:rPr lang="nl-NL" sz="1200" i="1" dirty="0" err="1"/>
              <a:t>methods</a:t>
            </a:r>
            <a:r>
              <a:rPr lang="nl-NL" sz="1200" i="1" dirty="0"/>
              <a:t> </a:t>
            </a:r>
            <a:r>
              <a:rPr lang="nl-NL" sz="1200" i="1" dirty="0" err="1"/>
              <a:t>and</a:t>
            </a:r>
            <a:r>
              <a:rPr lang="nl-NL" sz="1200" i="1" dirty="0"/>
              <a:t> </a:t>
            </a:r>
            <a:r>
              <a:rPr lang="nl-NL" sz="1200" i="1" dirty="0" err="1"/>
              <a:t>strategies</a:t>
            </a:r>
            <a:r>
              <a:rPr lang="nl-NL" sz="1200" i="1" dirty="0"/>
              <a:t> </a:t>
            </a:r>
            <a:r>
              <a:rPr lang="nl-NL" sz="1200" i="1" dirty="0" err="1"/>
              <a:t>for</a:t>
            </a:r>
            <a:r>
              <a:rPr lang="nl-NL" sz="1200" i="1" dirty="0"/>
              <a:t> training </a:t>
            </a:r>
            <a:r>
              <a:rPr lang="nl-NL" sz="1200" i="1" dirty="0" err="1"/>
              <a:t>and</a:t>
            </a:r>
            <a:r>
              <a:rPr lang="nl-NL" sz="1200" i="1" dirty="0"/>
              <a:t> </a:t>
            </a:r>
            <a:r>
              <a:rPr lang="nl-NL" sz="1200" i="1" dirty="0" err="1"/>
              <a:t>education</a:t>
            </a:r>
            <a:r>
              <a:rPr lang="nl-NL" sz="1200" dirty="0"/>
              <a:t>. John </a:t>
            </a:r>
            <a:r>
              <a:rPr lang="nl-NL" sz="1200" dirty="0" err="1"/>
              <a:t>Wiley</a:t>
            </a:r>
            <a:r>
              <a:rPr lang="nl-NL" sz="1200" dirty="0"/>
              <a:t> &amp; </a:t>
            </a:r>
            <a:r>
              <a:rPr lang="nl-NL" sz="1200" dirty="0" err="1"/>
              <a:t>Sons</a:t>
            </a:r>
            <a:r>
              <a:rPr lang="nl-NL" sz="1200" dirty="0"/>
              <a:t>.</a:t>
            </a:r>
          </a:p>
          <a:p>
            <a:r>
              <a:rPr lang="nl-NL" sz="1200" dirty="0" err="1"/>
              <a:t>Sheldon</a:t>
            </a:r>
            <a:r>
              <a:rPr lang="nl-NL" sz="1200" dirty="0"/>
              <a:t>, L. (2011). </a:t>
            </a:r>
            <a:r>
              <a:rPr lang="nl-NL" sz="1200" i="1" dirty="0"/>
              <a:t>The </a:t>
            </a:r>
            <a:r>
              <a:rPr lang="nl-NL" sz="1200" i="1" dirty="0" err="1"/>
              <a:t>multiplayer</a:t>
            </a:r>
            <a:r>
              <a:rPr lang="nl-NL" sz="1200" i="1" dirty="0"/>
              <a:t> classroom: </a:t>
            </a:r>
            <a:r>
              <a:rPr lang="nl-NL" sz="1200" i="1" dirty="0" err="1"/>
              <a:t>Designing</a:t>
            </a:r>
            <a:r>
              <a:rPr lang="nl-NL" sz="1200" i="1" dirty="0"/>
              <a:t> </a:t>
            </a:r>
            <a:r>
              <a:rPr lang="nl-NL" sz="1200" i="1" dirty="0" err="1"/>
              <a:t>coursework</a:t>
            </a:r>
            <a:r>
              <a:rPr lang="nl-NL" sz="1200" i="1" dirty="0"/>
              <a:t> as a game</a:t>
            </a:r>
            <a:r>
              <a:rPr lang="nl-NL" sz="1200" dirty="0"/>
              <a:t>. </a:t>
            </a:r>
            <a:r>
              <a:rPr lang="nl-NL" sz="1200" dirty="0" err="1"/>
              <a:t>Cengage</a:t>
            </a:r>
            <a:r>
              <a:rPr lang="nl-NL" sz="1200" dirty="0"/>
              <a:t> Learning.</a:t>
            </a:r>
          </a:p>
          <a:p>
            <a:pPr marL="0" indent="0">
              <a:buNone/>
            </a:pPr>
            <a:r>
              <a:rPr lang="nl-NL" sz="1200" dirty="0"/>
              <a:t>Websites:</a:t>
            </a:r>
          </a:p>
          <a:p>
            <a:r>
              <a:rPr lang="nl-NL" sz="1200" dirty="0">
                <a:latin typeface="Tahoma" charset="0"/>
                <a:hlinkClick r:id="rId2"/>
              </a:rPr>
              <a:t>https://www.learnboost.com/blog/3-reasons-not-to-gamify-education/</a:t>
            </a:r>
            <a:endParaRPr lang="nl-NL" sz="1200" dirty="0">
              <a:latin typeface="Tahoma" charset="0"/>
            </a:endParaRPr>
          </a:p>
          <a:p>
            <a:r>
              <a:rPr lang="nl-NL" sz="1200" dirty="0">
                <a:latin typeface="Tahoma" charset="0"/>
                <a:hlinkClick r:id="rId3"/>
              </a:rPr>
              <a:t>http://www.mrdaley.com/wordpress/2011/07/27/education-levels-up-a-newbs-guide-to-gamifying-your-classroom/</a:t>
            </a:r>
            <a:endParaRPr lang="nl-NL" sz="1200" dirty="0">
              <a:latin typeface="Tahoma" charset="0"/>
            </a:endParaRPr>
          </a:p>
          <a:p>
            <a:r>
              <a:rPr lang="nl-NL" sz="1200" dirty="0">
                <a:latin typeface="Tahoma" charset="0"/>
                <a:hlinkClick r:id="rId4"/>
              </a:rPr>
              <a:t>https://www.youtube.com/watch?v=7ZGCPap7GkY</a:t>
            </a:r>
            <a:r>
              <a:rPr lang="nl-NL" sz="1200" dirty="0">
                <a:latin typeface="Tahoma" charset="0"/>
              </a:rPr>
              <a:t> (</a:t>
            </a:r>
            <a:r>
              <a:rPr lang="en-US" sz="1200" dirty="0">
                <a:latin typeface="Tahoma" charset="0"/>
              </a:rPr>
              <a:t>Meaningful Play: Getting Gamification Right</a:t>
            </a:r>
            <a:r>
              <a:rPr lang="nl-NL" sz="1200" dirty="0">
                <a:latin typeface="Tahoma" charset="0"/>
              </a:rPr>
              <a:t>)</a:t>
            </a:r>
          </a:p>
          <a:p>
            <a:pPr marL="0" indent="0">
              <a:buFont typeface="Times" charset="0"/>
              <a:buNone/>
            </a:pPr>
            <a:endParaRPr lang="nl-NL" sz="1200" dirty="0">
              <a:latin typeface="Tahoma" charset="0"/>
            </a:endParaRPr>
          </a:p>
          <a:p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722187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Gamification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i="1" dirty="0"/>
              <a:t>Gamification is het inzetten van </a:t>
            </a:r>
            <a:r>
              <a:rPr lang="nl-NL" i="1" dirty="0" err="1"/>
              <a:t>spel-elementen</a:t>
            </a:r>
            <a:r>
              <a:rPr lang="nl-NL" i="1" dirty="0"/>
              <a:t> of spel-ontwerptechnieken in niet-spel contexten (zoals het onderwijs).</a:t>
            </a:r>
          </a:p>
          <a:p>
            <a:pPr marL="0" indent="0">
              <a:buNone/>
            </a:pP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51626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 van gamification</a:t>
            </a:r>
            <a:br>
              <a:rPr lang="nl-NL" dirty="0"/>
            </a:br>
            <a:r>
              <a:rPr lang="nl-NL" dirty="0"/>
              <a:t>Fun </a:t>
            </a:r>
            <a:r>
              <a:rPr lang="nl-NL" dirty="0" err="1"/>
              <a:t>Theory</a:t>
            </a:r>
            <a:r>
              <a:rPr lang="nl-NL" dirty="0"/>
              <a:t> (Volkswagen)</a:t>
            </a:r>
          </a:p>
        </p:txBody>
      </p:sp>
      <p:sp>
        <p:nvSpPr>
          <p:cNvPr id="5" name="Rechthoek 4"/>
          <p:cNvSpPr/>
          <p:nvPr/>
        </p:nvSpPr>
        <p:spPr>
          <a:xfrm>
            <a:off x="609600" y="62097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hlinkClick r:id="rId2"/>
              </a:rPr>
              <a:t>https://www.youtube.com/watch?v=mTqOn9zng_M</a:t>
            </a:r>
            <a:r>
              <a:rPr lang="nl-NL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1DDED4-467C-4BF0-5B5D-B71CBCF02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830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 van </a:t>
            </a:r>
            <a:r>
              <a:rPr lang="nl-NL" dirty="0" err="1"/>
              <a:t>gamification</a:t>
            </a:r>
            <a:br>
              <a:rPr lang="nl-NL" dirty="0"/>
            </a:br>
            <a:r>
              <a:rPr lang="nl-NL" dirty="0"/>
              <a:t>Fun </a:t>
            </a:r>
            <a:r>
              <a:rPr lang="nl-NL" dirty="0" err="1"/>
              <a:t>Theory</a:t>
            </a:r>
            <a:r>
              <a:rPr lang="nl-NL" dirty="0"/>
              <a:t> (Volkswagen)</a:t>
            </a:r>
          </a:p>
        </p:txBody>
      </p:sp>
      <p:sp>
        <p:nvSpPr>
          <p:cNvPr id="6" name="Rechthoek 5"/>
          <p:cNvSpPr/>
          <p:nvPr/>
        </p:nvSpPr>
        <p:spPr>
          <a:xfrm>
            <a:off x="609599" y="6393854"/>
            <a:ext cx="5489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2"/>
              </a:rPr>
              <a:t>https://www.youtube.com/watch?v=mTqOn9zng_M</a:t>
            </a:r>
            <a:r>
              <a:rPr lang="nl-NL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324A80-230F-AAF4-6582-9DD64A8DD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8306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boodschap van vandaag: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599" y="2160590"/>
            <a:ext cx="7499294" cy="3880773"/>
          </a:xfrm>
        </p:spPr>
        <p:txBody>
          <a:bodyPr>
            <a:normAutofit/>
          </a:bodyPr>
          <a:lstStyle/>
          <a:p>
            <a:r>
              <a:rPr lang="nl-NL" sz="3600" dirty="0"/>
              <a:t>Je ontworpen materiaal hoeft geen compleet spel te zijn.</a:t>
            </a:r>
          </a:p>
          <a:p>
            <a:endParaRPr lang="nl-NL" sz="3600" dirty="0"/>
          </a:p>
          <a:p>
            <a:r>
              <a:rPr lang="nl-NL" sz="3600" dirty="0"/>
              <a:t>Competitie hoeft geen onderdeel te zijn van je ontwerp!</a:t>
            </a:r>
          </a:p>
          <a:p>
            <a:pPr marL="0" indent="0">
              <a:buNone/>
            </a:pP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30914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Spelers: </a:t>
            </a:r>
            <a:br>
              <a:rPr lang="nl-NL" dirty="0"/>
            </a:br>
            <a:r>
              <a:rPr lang="nl-NL" dirty="0"/>
              <a:t>Wat maakt spelletjes leuk?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nl-NL" dirty="0">
                <a:effectLst/>
              </a:rPr>
              <a:t>Winnen</a:t>
            </a:r>
          </a:p>
          <a:p>
            <a:pPr lvl="0"/>
            <a:r>
              <a:rPr lang="nl-NL" dirty="0">
                <a:effectLst/>
              </a:rPr>
              <a:t>Problemen oplossen</a:t>
            </a:r>
          </a:p>
          <a:p>
            <a:pPr lvl="0"/>
            <a:r>
              <a:rPr lang="nl-NL" dirty="0">
                <a:effectLst/>
              </a:rPr>
              <a:t>Verkennen</a:t>
            </a:r>
          </a:p>
          <a:p>
            <a:pPr lvl="0"/>
            <a:r>
              <a:rPr lang="nl-NL" dirty="0">
                <a:effectLst/>
              </a:rPr>
              <a:t>Chillen</a:t>
            </a:r>
          </a:p>
          <a:p>
            <a:pPr lvl="0"/>
            <a:r>
              <a:rPr lang="nl-NL" dirty="0" err="1">
                <a:effectLst/>
              </a:rPr>
              <a:t>Roleplaying</a:t>
            </a:r>
            <a:endParaRPr lang="nl-NL" dirty="0">
              <a:effectLst/>
            </a:endParaRPr>
          </a:p>
          <a:p>
            <a:pPr lvl="0"/>
            <a:r>
              <a:rPr lang="nl-NL" dirty="0" err="1">
                <a:effectLst/>
              </a:rPr>
              <a:t>Customization</a:t>
            </a:r>
            <a:endParaRPr lang="nl-NL" dirty="0">
              <a:effectLst/>
            </a:endParaRPr>
          </a:p>
          <a:p>
            <a:r>
              <a:rPr lang="nl-NL" dirty="0">
                <a:effectLst/>
              </a:rPr>
              <a:t>Lekker prutsen 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nl-NL" dirty="0">
                <a:effectLst/>
              </a:rPr>
              <a:t>Samenwerken</a:t>
            </a:r>
          </a:p>
          <a:p>
            <a:pPr lvl="0"/>
            <a:r>
              <a:rPr lang="nl-NL" dirty="0">
                <a:effectLst/>
              </a:rPr>
              <a:t>Erkenning</a:t>
            </a:r>
          </a:p>
          <a:p>
            <a:pPr lvl="0"/>
            <a:r>
              <a:rPr lang="nl-NL" dirty="0">
                <a:effectLst/>
              </a:rPr>
              <a:t>Overheersen</a:t>
            </a:r>
          </a:p>
          <a:p>
            <a:pPr lvl="0"/>
            <a:r>
              <a:rPr lang="nl-NL" dirty="0">
                <a:effectLst/>
              </a:rPr>
              <a:t>Verzamelen</a:t>
            </a:r>
          </a:p>
          <a:p>
            <a:pPr lvl="0"/>
            <a:r>
              <a:rPr lang="nl-NL" dirty="0">
                <a:effectLst/>
              </a:rPr>
              <a:t>Verrassingen</a:t>
            </a:r>
          </a:p>
          <a:p>
            <a:pPr lvl="0"/>
            <a:r>
              <a:rPr lang="nl-NL" dirty="0">
                <a:effectLst/>
              </a:rPr>
              <a:t>Fantasie</a:t>
            </a:r>
          </a:p>
          <a:p>
            <a:pPr lvl="0"/>
            <a:r>
              <a:rPr lang="nl-NL" dirty="0">
                <a:effectLst/>
              </a:rPr>
              <a:t>Delen (altruïsme)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32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Motivatie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Wetenschappelijke bril</a:t>
            </a:r>
          </a:p>
        </p:txBody>
      </p:sp>
    </p:spTree>
    <p:extLst>
      <p:ext uri="{BB962C8B-B14F-4D97-AF65-F5344CB8AC3E}">
        <p14:creationId xmlns:p14="http://schemas.microsoft.com/office/powerpoint/2010/main" val="423814460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1190</TotalTime>
  <Words>835</Words>
  <Application>Microsoft Office PowerPoint</Application>
  <PresentationFormat>On-screen Show (4:3)</PresentationFormat>
  <Paragraphs>145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Tahoma</vt:lpstr>
      <vt:lpstr>Times</vt:lpstr>
      <vt:lpstr>Trebuchet MS</vt:lpstr>
      <vt:lpstr>Wingdings 3</vt:lpstr>
      <vt:lpstr>Facet</vt:lpstr>
      <vt:lpstr>Gamification</vt:lpstr>
      <vt:lpstr>Programma</vt:lpstr>
      <vt:lpstr>A game designers’ challenge..</vt:lpstr>
      <vt:lpstr>Gamification</vt:lpstr>
      <vt:lpstr>Voorbeelden van gamification Fun Theory (Volkswagen)</vt:lpstr>
      <vt:lpstr>Voorbeelden van gamification Fun Theory (Volkswagen)</vt:lpstr>
      <vt:lpstr>De boodschap van vandaag:</vt:lpstr>
      <vt:lpstr>Spelers:  Wat maakt spelletjes leuk?</vt:lpstr>
      <vt:lpstr>Motivatie</vt:lpstr>
      <vt:lpstr>PowerPoint Presentation</vt:lpstr>
      <vt:lpstr>Hoe doen games dat?</vt:lpstr>
      <vt:lpstr>Voorbeeld Competentie</vt:lpstr>
      <vt:lpstr>Feedback en Flow</vt:lpstr>
      <vt:lpstr>Voorbeeld Autonomie</vt:lpstr>
      <vt:lpstr>Voorbeeld Verbondenheid</vt:lpstr>
      <vt:lpstr>Player Types</vt:lpstr>
      <vt:lpstr>Player types of Barthlow</vt:lpstr>
      <vt:lpstr>De vier vrijheden</vt:lpstr>
      <vt:lpstr>4 vrijheden</vt:lpstr>
      <vt:lpstr>4 vrijheden</vt:lpstr>
      <vt:lpstr>4 vrijheden</vt:lpstr>
      <vt:lpstr>4 vrijheden van spel</vt:lpstr>
      <vt:lpstr>Skill Tree met Badges</vt:lpstr>
      <vt:lpstr>PowerPoint Presentation</vt:lpstr>
      <vt:lpstr>PowerPoint Presentation</vt:lpstr>
      <vt:lpstr>Player types of Barthlow</vt:lpstr>
      <vt:lpstr>Khan Academy: Badges</vt:lpstr>
      <vt:lpstr>PowerPoint Presentation</vt:lpstr>
      <vt:lpstr>Player types of Barthlow</vt:lpstr>
      <vt:lpstr>SKILL TREE MAKEN</vt:lpstr>
      <vt:lpstr>Tools</vt:lpstr>
      <vt:lpstr>Literatuur</vt:lpstr>
      <vt:lpstr>Resources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Gamification</dc:title>
  <dc:creator>Stijn Folkerts</dc:creator>
  <cp:lastModifiedBy>Freek Pols</cp:lastModifiedBy>
  <cp:revision>103</cp:revision>
  <cp:lastPrinted>2015-11-26T14:08:17Z</cp:lastPrinted>
  <dcterms:created xsi:type="dcterms:W3CDTF">2014-06-16T05:13:39Z</dcterms:created>
  <dcterms:modified xsi:type="dcterms:W3CDTF">2026-03-05T20:10:57Z</dcterms:modified>
</cp:coreProperties>
</file>